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1"/>
  </p:sldMasterIdLst>
  <p:notesMasterIdLst>
    <p:notesMasterId r:id="rId81"/>
  </p:notesMasterIdLst>
  <p:sldIdLst>
    <p:sldId id="256" r:id="rId2"/>
    <p:sldId id="277" r:id="rId3"/>
    <p:sldId id="312" r:id="rId4"/>
    <p:sldId id="387" r:id="rId5"/>
    <p:sldId id="388" r:id="rId6"/>
    <p:sldId id="278" r:id="rId7"/>
    <p:sldId id="320" r:id="rId8"/>
    <p:sldId id="319" r:id="rId9"/>
    <p:sldId id="279" r:id="rId10"/>
    <p:sldId id="325" r:id="rId11"/>
    <p:sldId id="326" r:id="rId12"/>
    <p:sldId id="329" r:id="rId13"/>
    <p:sldId id="328" r:id="rId14"/>
    <p:sldId id="280" r:id="rId15"/>
    <p:sldId id="321" r:id="rId16"/>
    <p:sldId id="322" r:id="rId17"/>
    <p:sldId id="323" r:id="rId18"/>
    <p:sldId id="346" r:id="rId19"/>
    <p:sldId id="389" r:id="rId20"/>
    <p:sldId id="331" r:id="rId21"/>
    <p:sldId id="332" r:id="rId22"/>
    <p:sldId id="334" r:id="rId23"/>
    <p:sldId id="344" r:id="rId24"/>
    <p:sldId id="390" r:id="rId25"/>
    <p:sldId id="324" r:id="rId26"/>
    <p:sldId id="341" r:id="rId27"/>
    <p:sldId id="347" r:id="rId28"/>
    <p:sldId id="345" r:id="rId29"/>
    <p:sldId id="348" r:id="rId30"/>
    <p:sldId id="340" r:id="rId31"/>
    <p:sldId id="342" r:id="rId32"/>
    <p:sldId id="349" r:id="rId33"/>
    <p:sldId id="343" r:id="rId34"/>
    <p:sldId id="350" r:id="rId35"/>
    <p:sldId id="351" r:id="rId36"/>
    <p:sldId id="352" r:id="rId37"/>
    <p:sldId id="353" r:id="rId38"/>
    <p:sldId id="354" r:id="rId39"/>
    <p:sldId id="355" r:id="rId40"/>
    <p:sldId id="356" r:id="rId41"/>
    <p:sldId id="357" r:id="rId42"/>
    <p:sldId id="359" r:id="rId43"/>
    <p:sldId id="358" r:id="rId44"/>
    <p:sldId id="361" r:id="rId45"/>
    <p:sldId id="360" r:id="rId46"/>
    <p:sldId id="362" r:id="rId47"/>
    <p:sldId id="363" r:id="rId48"/>
    <p:sldId id="364" r:id="rId49"/>
    <p:sldId id="365" r:id="rId50"/>
    <p:sldId id="284" r:id="rId51"/>
    <p:sldId id="391" r:id="rId52"/>
    <p:sldId id="392" r:id="rId53"/>
    <p:sldId id="335" r:id="rId54"/>
    <p:sldId id="336" r:id="rId55"/>
    <p:sldId id="330" r:id="rId56"/>
    <p:sldId id="283" r:id="rId57"/>
    <p:sldId id="338" r:id="rId58"/>
    <p:sldId id="337" r:id="rId59"/>
    <p:sldId id="339" r:id="rId60"/>
    <p:sldId id="366" r:id="rId61"/>
    <p:sldId id="367" r:id="rId62"/>
    <p:sldId id="368" r:id="rId63"/>
    <p:sldId id="369" r:id="rId64"/>
    <p:sldId id="370" r:id="rId65"/>
    <p:sldId id="371" r:id="rId66"/>
    <p:sldId id="372" r:id="rId67"/>
    <p:sldId id="374" r:id="rId68"/>
    <p:sldId id="373" r:id="rId69"/>
    <p:sldId id="375" r:id="rId70"/>
    <p:sldId id="376" r:id="rId71"/>
    <p:sldId id="285" r:id="rId72"/>
    <p:sldId id="378" r:id="rId73"/>
    <p:sldId id="379" r:id="rId74"/>
    <p:sldId id="380" r:id="rId75"/>
    <p:sldId id="381" r:id="rId76"/>
    <p:sldId id="382" r:id="rId77"/>
    <p:sldId id="383" r:id="rId78"/>
    <p:sldId id="384" r:id="rId79"/>
    <p:sldId id="386" r:id="rId8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130"/>
    <p:restoredTop sz="78622" autoAdjust="0"/>
  </p:normalViewPr>
  <p:slideViewPr>
    <p:cSldViewPr snapToGrid="0">
      <p:cViewPr varScale="1">
        <p:scale>
          <a:sx n="92" d="100"/>
          <a:sy n="92" d="100"/>
        </p:scale>
        <p:origin x="200" y="23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B28062-387E-4E44-ACAC-D52BFC071EC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C22DEB7-E9C0-4441-AD20-3249BE3AD1C3}">
      <dgm:prSet custT="1"/>
      <dgm:spPr/>
      <dgm:t>
        <a:bodyPr/>
        <a:lstStyle/>
        <a:p>
          <a:pPr>
            <a:lnSpc>
              <a:spcPct val="100000"/>
            </a:lnSpc>
          </a:pPr>
          <a:r>
            <a:rPr lang="en-US" sz="2000" dirty="0"/>
            <a:t>All zymogens are released in precursor form in Duo, are activated by trypsin. </a:t>
          </a:r>
        </a:p>
      </dgm:t>
    </dgm:pt>
    <dgm:pt modelId="{AFF48516-BF8F-42FD-BCD8-779F966C1818}" type="parTrans" cxnId="{5C064F0B-7032-45D0-9E2B-FF7BC4007810}">
      <dgm:prSet/>
      <dgm:spPr/>
      <dgm:t>
        <a:bodyPr/>
        <a:lstStyle/>
        <a:p>
          <a:endParaRPr lang="en-US"/>
        </a:p>
      </dgm:t>
    </dgm:pt>
    <dgm:pt modelId="{EC2B7A25-460A-45A4-AC35-9708EC003653}" type="sibTrans" cxnId="{5C064F0B-7032-45D0-9E2B-FF7BC4007810}">
      <dgm:prSet/>
      <dgm:spPr/>
      <dgm:t>
        <a:bodyPr/>
        <a:lstStyle/>
        <a:p>
          <a:endParaRPr lang="en-US"/>
        </a:p>
      </dgm:t>
    </dgm:pt>
    <dgm:pt modelId="{FDC85F1E-CC5D-4DBE-ABF5-6FFEE07F5FE4}">
      <dgm:prSet custT="1"/>
      <dgm:spPr/>
      <dgm:t>
        <a:bodyPr/>
        <a:lstStyle/>
        <a:p>
          <a:pPr>
            <a:lnSpc>
              <a:spcPct val="100000"/>
            </a:lnSpc>
          </a:pPr>
          <a:r>
            <a:rPr lang="en-US" sz="2000" dirty="0"/>
            <a:t>* except lipase, amylase. </a:t>
          </a:r>
        </a:p>
      </dgm:t>
    </dgm:pt>
    <dgm:pt modelId="{2229C62C-7610-4A0B-AE2B-A474767C89D9}" type="parTrans" cxnId="{30347F1A-8A1F-47CC-A069-E03B042444C3}">
      <dgm:prSet/>
      <dgm:spPr/>
      <dgm:t>
        <a:bodyPr/>
        <a:lstStyle/>
        <a:p>
          <a:endParaRPr lang="en-US"/>
        </a:p>
      </dgm:t>
    </dgm:pt>
    <dgm:pt modelId="{4DF3EE4A-ACE6-4DF3-8935-3BD26193D613}" type="sibTrans" cxnId="{30347F1A-8A1F-47CC-A069-E03B042444C3}">
      <dgm:prSet/>
      <dgm:spPr/>
      <dgm:t>
        <a:bodyPr/>
        <a:lstStyle/>
        <a:p>
          <a:endParaRPr lang="en-US"/>
        </a:p>
      </dgm:t>
    </dgm:pt>
    <dgm:pt modelId="{8203400E-8831-4D89-A053-9CB7E3616D84}">
      <dgm:prSet custT="1"/>
      <dgm:spPr/>
      <dgm:t>
        <a:bodyPr/>
        <a:lstStyle/>
        <a:p>
          <a:pPr>
            <a:lnSpc>
              <a:spcPct val="100000"/>
            </a:lnSpc>
          </a:pPr>
          <a:r>
            <a:rPr lang="en-US" sz="2000" dirty="0"/>
            <a:t>Excess trypsin activation, leads to autodigestion of pancreas -&gt; acute </a:t>
          </a:r>
          <a:r>
            <a:rPr lang="en-US" sz="2000" dirty="0" err="1"/>
            <a:t>panc</a:t>
          </a:r>
          <a:r>
            <a:rPr lang="en-US" sz="2000" dirty="0"/>
            <a:t>. </a:t>
          </a:r>
        </a:p>
      </dgm:t>
    </dgm:pt>
    <dgm:pt modelId="{DE7DB58C-4F33-4040-9C57-FFFD919415AE}" type="parTrans" cxnId="{482B0C9D-BEB7-45B8-992C-F94A7E9188D9}">
      <dgm:prSet/>
      <dgm:spPr/>
      <dgm:t>
        <a:bodyPr/>
        <a:lstStyle/>
        <a:p>
          <a:endParaRPr lang="en-US"/>
        </a:p>
      </dgm:t>
    </dgm:pt>
    <dgm:pt modelId="{AF55B899-C544-45C4-A088-1A5218847242}" type="sibTrans" cxnId="{482B0C9D-BEB7-45B8-992C-F94A7E9188D9}">
      <dgm:prSet/>
      <dgm:spPr/>
      <dgm:t>
        <a:bodyPr/>
        <a:lstStyle/>
        <a:p>
          <a:endParaRPr lang="en-US"/>
        </a:p>
      </dgm:t>
    </dgm:pt>
    <dgm:pt modelId="{B976DD77-E885-4904-BAAC-85F6FEF86483}">
      <dgm:prSet custT="1"/>
      <dgm:spPr/>
      <dgm:t>
        <a:bodyPr/>
        <a:lstStyle/>
        <a:p>
          <a:pPr>
            <a:lnSpc>
              <a:spcPct val="100000"/>
            </a:lnSpc>
          </a:pPr>
          <a:r>
            <a:rPr lang="en-US" sz="1800" dirty="0"/>
            <a:t>Measurement of elastase in stool, amylase/lipase in bloodstream: measure of exocrine pancreatic function.</a:t>
          </a:r>
          <a:r>
            <a:rPr lang="en-US" sz="1700" dirty="0"/>
            <a:t> </a:t>
          </a:r>
        </a:p>
      </dgm:t>
    </dgm:pt>
    <dgm:pt modelId="{548D05C5-505B-4161-83E7-BB700072F428}" type="parTrans" cxnId="{3BD892F2-6554-42EE-85B8-E026FCD3D743}">
      <dgm:prSet/>
      <dgm:spPr/>
      <dgm:t>
        <a:bodyPr/>
        <a:lstStyle/>
        <a:p>
          <a:endParaRPr lang="en-US"/>
        </a:p>
      </dgm:t>
    </dgm:pt>
    <dgm:pt modelId="{ED8961E0-FD20-4D02-BEC7-13327F675C29}" type="sibTrans" cxnId="{3BD892F2-6554-42EE-85B8-E026FCD3D743}">
      <dgm:prSet/>
      <dgm:spPr/>
      <dgm:t>
        <a:bodyPr/>
        <a:lstStyle/>
        <a:p>
          <a:endParaRPr lang="en-US"/>
        </a:p>
      </dgm:t>
    </dgm:pt>
    <dgm:pt modelId="{9A46F4C7-6ABF-4820-9356-82758988693D}" type="pres">
      <dgm:prSet presAssocID="{FDB28062-387E-4E44-ACAC-D52BFC071EC9}" presName="root" presStyleCnt="0">
        <dgm:presLayoutVars>
          <dgm:dir/>
          <dgm:resizeHandles val="exact"/>
        </dgm:presLayoutVars>
      </dgm:prSet>
      <dgm:spPr/>
    </dgm:pt>
    <dgm:pt modelId="{02B874CF-C95C-455B-94E1-5C21E5660CBC}" type="pres">
      <dgm:prSet presAssocID="{7C22DEB7-E9C0-4441-AD20-3249BE3AD1C3}" presName="compNode" presStyleCnt="0"/>
      <dgm:spPr/>
    </dgm:pt>
    <dgm:pt modelId="{54B6BDF7-EBF6-4B55-B14E-9F0DD5263F62}" type="pres">
      <dgm:prSet presAssocID="{7C22DEB7-E9C0-4441-AD20-3249BE3AD1C3}" presName="bgRect" presStyleLbl="bgShp" presStyleIdx="0" presStyleCnt="4"/>
      <dgm:spPr/>
    </dgm:pt>
    <dgm:pt modelId="{83228EDA-2B8D-4AD5-B453-7A12EFC0C3C4}" type="pres">
      <dgm:prSet presAssocID="{7C22DEB7-E9C0-4441-AD20-3249BE3AD1C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ubtitles"/>
        </a:ext>
      </dgm:extLst>
    </dgm:pt>
    <dgm:pt modelId="{94101BBC-9EB4-42C4-A477-F95D2F9B5282}" type="pres">
      <dgm:prSet presAssocID="{7C22DEB7-E9C0-4441-AD20-3249BE3AD1C3}" presName="spaceRect" presStyleCnt="0"/>
      <dgm:spPr/>
    </dgm:pt>
    <dgm:pt modelId="{18E40740-0DB8-4E94-A0F4-54EC66F3883B}" type="pres">
      <dgm:prSet presAssocID="{7C22DEB7-E9C0-4441-AD20-3249BE3AD1C3}" presName="parTx" presStyleLbl="revTx" presStyleIdx="0" presStyleCnt="4" custLinFactNeighborX="-4546" custLinFactNeighborY="-895">
        <dgm:presLayoutVars>
          <dgm:chMax val="0"/>
          <dgm:chPref val="0"/>
        </dgm:presLayoutVars>
      </dgm:prSet>
      <dgm:spPr/>
    </dgm:pt>
    <dgm:pt modelId="{116CA0C0-C535-41CD-B3F4-56EFD0A150FB}" type="pres">
      <dgm:prSet presAssocID="{EC2B7A25-460A-45A4-AC35-9708EC003653}" presName="sibTrans" presStyleCnt="0"/>
      <dgm:spPr/>
    </dgm:pt>
    <dgm:pt modelId="{8E0F58E5-7D93-4271-BBAB-97D86415AE10}" type="pres">
      <dgm:prSet presAssocID="{FDC85F1E-CC5D-4DBE-ABF5-6FFEE07F5FE4}" presName="compNode" presStyleCnt="0"/>
      <dgm:spPr/>
    </dgm:pt>
    <dgm:pt modelId="{C0999115-63FB-49ED-B8CD-A36CB85E39A2}" type="pres">
      <dgm:prSet presAssocID="{FDC85F1E-CC5D-4DBE-ABF5-6FFEE07F5FE4}" presName="bgRect" presStyleLbl="bgShp" presStyleIdx="1" presStyleCnt="4"/>
      <dgm:spPr/>
    </dgm:pt>
    <dgm:pt modelId="{1CF625EB-2C6C-414C-8B5B-A9366C665C87}" type="pres">
      <dgm:prSet presAssocID="{FDC85F1E-CC5D-4DBE-ABF5-6FFEE07F5FE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NA"/>
        </a:ext>
      </dgm:extLst>
    </dgm:pt>
    <dgm:pt modelId="{F98CAF3A-50F0-4F32-BFB7-4BB8FD8FD87E}" type="pres">
      <dgm:prSet presAssocID="{FDC85F1E-CC5D-4DBE-ABF5-6FFEE07F5FE4}" presName="spaceRect" presStyleCnt="0"/>
      <dgm:spPr/>
    </dgm:pt>
    <dgm:pt modelId="{BBD76808-5C43-4CBE-92ED-CFA9B20B662E}" type="pres">
      <dgm:prSet presAssocID="{FDC85F1E-CC5D-4DBE-ABF5-6FFEE07F5FE4}" presName="parTx" presStyleLbl="revTx" presStyleIdx="1" presStyleCnt="4" custLinFactNeighborX="-3637" custLinFactNeighborY="-1270">
        <dgm:presLayoutVars>
          <dgm:chMax val="0"/>
          <dgm:chPref val="0"/>
        </dgm:presLayoutVars>
      </dgm:prSet>
      <dgm:spPr/>
    </dgm:pt>
    <dgm:pt modelId="{FC5F4664-4EC6-4611-AD2A-EC9025AD2F4B}" type="pres">
      <dgm:prSet presAssocID="{4DF3EE4A-ACE6-4DF3-8935-3BD26193D613}" presName="sibTrans" presStyleCnt="0"/>
      <dgm:spPr/>
    </dgm:pt>
    <dgm:pt modelId="{A08551B8-295B-4611-884E-508EB1A0B674}" type="pres">
      <dgm:prSet presAssocID="{8203400E-8831-4D89-A053-9CB7E3616D84}" presName="compNode" presStyleCnt="0"/>
      <dgm:spPr/>
    </dgm:pt>
    <dgm:pt modelId="{85379B3E-BA16-43E4-A3DF-7162BD0C79EA}" type="pres">
      <dgm:prSet presAssocID="{8203400E-8831-4D89-A053-9CB7E3616D84}" presName="bgRect" presStyleLbl="bgShp" presStyleIdx="2" presStyleCnt="4"/>
      <dgm:spPr/>
    </dgm:pt>
    <dgm:pt modelId="{EF023794-7AD6-4306-9B49-B0158BD8F6FF}" type="pres">
      <dgm:prSet presAssocID="{8203400E-8831-4D89-A053-9CB7E3616D8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Kidney"/>
        </a:ext>
      </dgm:extLst>
    </dgm:pt>
    <dgm:pt modelId="{3E035D03-EAEA-47B3-BE58-0ACE2440A4F6}" type="pres">
      <dgm:prSet presAssocID="{8203400E-8831-4D89-A053-9CB7E3616D84}" presName="spaceRect" presStyleCnt="0"/>
      <dgm:spPr/>
    </dgm:pt>
    <dgm:pt modelId="{077333F2-9F10-4F9D-A3F4-16A49A6E19A0}" type="pres">
      <dgm:prSet presAssocID="{8203400E-8831-4D89-A053-9CB7E3616D84}" presName="parTx" presStyleLbl="revTx" presStyleIdx="2" presStyleCnt="4" custScaleX="108902" custLinFactNeighborX="3311" custLinFactNeighborY="-1156">
        <dgm:presLayoutVars>
          <dgm:chMax val="0"/>
          <dgm:chPref val="0"/>
        </dgm:presLayoutVars>
      </dgm:prSet>
      <dgm:spPr/>
    </dgm:pt>
    <dgm:pt modelId="{D5404709-6ECE-404F-9D8E-A5370F3F9C3E}" type="pres">
      <dgm:prSet presAssocID="{AF55B899-C544-45C4-A088-1A5218847242}" presName="sibTrans" presStyleCnt="0"/>
      <dgm:spPr/>
    </dgm:pt>
    <dgm:pt modelId="{D47921A5-1CEF-4485-9294-15DD3DC9E277}" type="pres">
      <dgm:prSet presAssocID="{B976DD77-E885-4904-BAAC-85F6FEF86483}" presName="compNode" presStyleCnt="0"/>
      <dgm:spPr/>
    </dgm:pt>
    <dgm:pt modelId="{92ED6142-3BE6-4D24-8094-F2AACE2B908B}" type="pres">
      <dgm:prSet presAssocID="{B976DD77-E885-4904-BAAC-85F6FEF86483}" presName="bgRect" presStyleLbl="bgShp" presStyleIdx="3" presStyleCnt="4"/>
      <dgm:spPr/>
    </dgm:pt>
    <dgm:pt modelId="{3FD66389-8CC5-4D6B-B77E-E731AD93B2C3}" type="pres">
      <dgm:prSet presAssocID="{B976DD77-E885-4904-BAAC-85F6FEF8648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Rat"/>
        </a:ext>
      </dgm:extLst>
    </dgm:pt>
    <dgm:pt modelId="{AFA4BE05-EDA9-417E-871A-CD59A58DAE39}" type="pres">
      <dgm:prSet presAssocID="{B976DD77-E885-4904-BAAC-85F6FEF86483}" presName="spaceRect" presStyleCnt="0"/>
      <dgm:spPr/>
    </dgm:pt>
    <dgm:pt modelId="{544CD729-20AE-4A50-B84F-250D69EF9932}" type="pres">
      <dgm:prSet presAssocID="{B976DD77-E885-4904-BAAC-85F6FEF86483}" presName="parTx" presStyleLbl="revTx" presStyleIdx="3" presStyleCnt="4" custLinFactNeighborX="-3334" custLinFactNeighborY="1270">
        <dgm:presLayoutVars>
          <dgm:chMax val="0"/>
          <dgm:chPref val="0"/>
        </dgm:presLayoutVars>
      </dgm:prSet>
      <dgm:spPr/>
    </dgm:pt>
  </dgm:ptLst>
  <dgm:cxnLst>
    <dgm:cxn modelId="{6C820601-643A-42EE-BD70-813836B05363}" type="presOf" srcId="{FDB28062-387E-4E44-ACAC-D52BFC071EC9}" destId="{9A46F4C7-6ABF-4820-9356-82758988693D}" srcOrd="0" destOrd="0" presId="urn:microsoft.com/office/officeart/2018/2/layout/IconVerticalSolidList"/>
    <dgm:cxn modelId="{5C064F0B-7032-45D0-9E2B-FF7BC4007810}" srcId="{FDB28062-387E-4E44-ACAC-D52BFC071EC9}" destId="{7C22DEB7-E9C0-4441-AD20-3249BE3AD1C3}" srcOrd="0" destOrd="0" parTransId="{AFF48516-BF8F-42FD-BCD8-779F966C1818}" sibTransId="{EC2B7A25-460A-45A4-AC35-9708EC003653}"/>
    <dgm:cxn modelId="{E380BD15-2AF4-4C38-BC2B-4C640E3BBC41}" type="presOf" srcId="{7C22DEB7-E9C0-4441-AD20-3249BE3AD1C3}" destId="{18E40740-0DB8-4E94-A0F4-54EC66F3883B}" srcOrd="0" destOrd="0" presId="urn:microsoft.com/office/officeart/2018/2/layout/IconVerticalSolidList"/>
    <dgm:cxn modelId="{30347F1A-8A1F-47CC-A069-E03B042444C3}" srcId="{FDB28062-387E-4E44-ACAC-D52BFC071EC9}" destId="{FDC85F1E-CC5D-4DBE-ABF5-6FFEE07F5FE4}" srcOrd="1" destOrd="0" parTransId="{2229C62C-7610-4A0B-AE2B-A474767C89D9}" sibTransId="{4DF3EE4A-ACE6-4DF3-8935-3BD26193D613}"/>
    <dgm:cxn modelId="{061F633C-B7AC-42CF-AE0B-16B2086D2BB9}" type="presOf" srcId="{FDC85F1E-CC5D-4DBE-ABF5-6FFEE07F5FE4}" destId="{BBD76808-5C43-4CBE-92ED-CFA9B20B662E}" srcOrd="0" destOrd="0" presId="urn:microsoft.com/office/officeart/2018/2/layout/IconVerticalSolidList"/>
    <dgm:cxn modelId="{F1807D5A-4DC3-49F0-A99B-D631C4F0D23A}" type="presOf" srcId="{B976DD77-E885-4904-BAAC-85F6FEF86483}" destId="{544CD729-20AE-4A50-B84F-250D69EF9932}" srcOrd="0" destOrd="0" presId="urn:microsoft.com/office/officeart/2018/2/layout/IconVerticalSolidList"/>
    <dgm:cxn modelId="{02B9A56F-6899-4976-9A7D-19F8B3E6C765}" type="presOf" srcId="{8203400E-8831-4D89-A053-9CB7E3616D84}" destId="{077333F2-9F10-4F9D-A3F4-16A49A6E19A0}" srcOrd="0" destOrd="0" presId="urn:microsoft.com/office/officeart/2018/2/layout/IconVerticalSolidList"/>
    <dgm:cxn modelId="{482B0C9D-BEB7-45B8-992C-F94A7E9188D9}" srcId="{FDB28062-387E-4E44-ACAC-D52BFC071EC9}" destId="{8203400E-8831-4D89-A053-9CB7E3616D84}" srcOrd="2" destOrd="0" parTransId="{DE7DB58C-4F33-4040-9C57-FFFD919415AE}" sibTransId="{AF55B899-C544-45C4-A088-1A5218847242}"/>
    <dgm:cxn modelId="{3BD892F2-6554-42EE-85B8-E026FCD3D743}" srcId="{FDB28062-387E-4E44-ACAC-D52BFC071EC9}" destId="{B976DD77-E885-4904-BAAC-85F6FEF86483}" srcOrd="3" destOrd="0" parTransId="{548D05C5-505B-4161-83E7-BB700072F428}" sibTransId="{ED8961E0-FD20-4D02-BEC7-13327F675C29}"/>
    <dgm:cxn modelId="{A69A8563-EAAF-469E-9BE8-734818189630}" type="presParOf" srcId="{9A46F4C7-6ABF-4820-9356-82758988693D}" destId="{02B874CF-C95C-455B-94E1-5C21E5660CBC}" srcOrd="0" destOrd="0" presId="urn:microsoft.com/office/officeart/2018/2/layout/IconVerticalSolidList"/>
    <dgm:cxn modelId="{804F6CAC-3B8E-41A8-9C47-9F54200C8490}" type="presParOf" srcId="{02B874CF-C95C-455B-94E1-5C21E5660CBC}" destId="{54B6BDF7-EBF6-4B55-B14E-9F0DD5263F62}" srcOrd="0" destOrd="0" presId="urn:microsoft.com/office/officeart/2018/2/layout/IconVerticalSolidList"/>
    <dgm:cxn modelId="{CD31E783-05F9-4B3A-BE0E-CA2F87E0196A}" type="presParOf" srcId="{02B874CF-C95C-455B-94E1-5C21E5660CBC}" destId="{83228EDA-2B8D-4AD5-B453-7A12EFC0C3C4}" srcOrd="1" destOrd="0" presId="urn:microsoft.com/office/officeart/2018/2/layout/IconVerticalSolidList"/>
    <dgm:cxn modelId="{8633A278-0D31-466F-8A1F-AB64267E3383}" type="presParOf" srcId="{02B874CF-C95C-455B-94E1-5C21E5660CBC}" destId="{94101BBC-9EB4-42C4-A477-F95D2F9B5282}" srcOrd="2" destOrd="0" presId="urn:microsoft.com/office/officeart/2018/2/layout/IconVerticalSolidList"/>
    <dgm:cxn modelId="{95348913-A179-4448-8F9E-71F7E976DCC5}" type="presParOf" srcId="{02B874CF-C95C-455B-94E1-5C21E5660CBC}" destId="{18E40740-0DB8-4E94-A0F4-54EC66F3883B}" srcOrd="3" destOrd="0" presId="urn:microsoft.com/office/officeart/2018/2/layout/IconVerticalSolidList"/>
    <dgm:cxn modelId="{6618617D-D42E-4EE1-8707-BBAFB77FC0B0}" type="presParOf" srcId="{9A46F4C7-6ABF-4820-9356-82758988693D}" destId="{116CA0C0-C535-41CD-B3F4-56EFD0A150FB}" srcOrd="1" destOrd="0" presId="urn:microsoft.com/office/officeart/2018/2/layout/IconVerticalSolidList"/>
    <dgm:cxn modelId="{7AC7CCFD-FCFB-4D71-9A7A-4F6E43896107}" type="presParOf" srcId="{9A46F4C7-6ABF-4820-9356-82758988693D}" destId="{8E0F58E5-7D93-4271-BBAB-97D86415AE10}" srcOrd="2" destOrd="0" presId="urn:microsoft.com/office/officeart/2018/2/layout/IconVerticalSolidList"/>
    <dgm:cxn modelId="{825ADDF6-4353-4221-B5CA-6C22EE8C36DD}" type="presParOf" srcId="{8E0F58E5-7D93-4271-BBAB-97D86415AE10}" destId="{C0999115-63FB-49ED-B8CD-A36CB85E39A2}" srcOrd="0" destOrd="0" presId="urn:microsoft.com/office/officeart/2018/2/layout/IconVerticalSolidList"/>
    <dgm:cxn modelId="{39867185-54C1-4774-8823-03E49AB0162D}" type="presParOf" srcId="{8E0F58E5-7D93-4271-BBAB-97D86415AE10}" destId="{1CF625EB-2C6C-414C-8B5B-A9366C665C87}" srcOrd="1" destOrd="0" presId="urn:microsoft.com/office/officeart/2018/2/layout/IconVerticalSolidList"/>
    <dgm:cxn modelId="{8A112F83-FBB5-48F8-9115-C868BD85392C}" type="presParOf" srcId="{8E0F58E5-7D93-4271-BBAB-97D86415AE10}" destId="{F98CAF3A-50F0-4F32-BFB7-4BB8FD8FD87E}" srcOrd="2" destOrd="0" presId="urn:microsoft.com/office/officeart/2018/2/layout/IconVerticalSolidList"/>
    <dgm:cxn modelId="{7B16ADFA-9EEA-4663-8A54-4E6D64A2AC59}" type="presParOf" srcId="{8E0F58E5-7D93-4271-BBAB-97D86415AE10}" destId="{BBD76808-5C43-4CBE-92ED-CFA9B20B662E}" srcOrd="3" destOrd="0" presId="urn:microsoft.com/office/officeart/2018/2/layout/IconVerticalSolidList"/>
    <dgm:cxn modelId="{5E02EFA8-C352-47D4-A0A1-EB83030272EB}" type="presParOf" srcId="{9A46F4C7-6ABF-4820-9356-82758988693D}" destId="{FC5F4664-4EC6-4611-AD2A-EC9025AD2F4B}" srcOrd="3" destOrd="0" presId="urn:microsoft.com/office/officeart/2018/2/layout/IconVerticalSolidList"/>
    <dgm:cxn modelId="{5591017C-74FC-48F5-949E-1442588E4A2F}" type="presParOf" srcId="{9A46F4C7-6ABF-4820-9356-82758988693D}" destId="{A08551B8-295B-4611-884E-508EB1A0B674}" srcOrd="4" destOrd="0" presId="urn:microsoft.com/office/officeart/2018/2/layout/IconVerticalSolidList"/>
    <dgm:cxn modelId="{0A31843B-A519-441E-9446-02FDCFBCFB4E}" type="presParOf" srcId="{A08551B8-295B-4611-884E-508EB1A0B674}" destId="{85379B3E-BA16-43E4-A3DF-7162BD0C79EA}" srcOrd="0" destOrd="0" presId="urn:microsoft.com/office/officeart/2018/2/layout/IconVerticalSolidList"/>
    <dgm:cxn modelId="{9EAF2729-269E-4266-B6B6-3E589582A225}" type="presParOf" srcId="{A08551B8-295B-4611-884E-508EB1A0B674}" destId="{EF023794-7AD6-4306-9B49-B0158BD8F6FF}" srcOrd="1" destOrd="0" presId="urn:microsoft.com/office/officeart/2018/2/layout/IconVerticalSolidList"/>
    <dgm:cxn modelId="{B4720EBD-8DD1-4FC3-85E2-695CCAFAE56D}" type="presParOf" srcId="{A08551B8-295B-4611-884E-508EB1A0B674}" destId="{3E035D03-EAEA-47B3-BE58-0ACE2440A4F6}" srcOrd="2" destOrd="0" presId="urn:microsoft.com/office/officeart/2018/2/layout/IconVerticalSolidList"/>
    <dgm:cxn modelId="{49DE5937-4DCB-4E45-A87F-3720A1FF3C20}" type="presParOf" srcId="{A08551B8-295B-4611-884E-508EB1A0B674}" destId="{077333F2-9F10-4F9D-A3F4-16A49A6E19A0}" srcOrd="3" destOrd="0" presId="urn:microsoft.com/office/officeart/2018/2/layout/IconVerticalSolidList"/>
    <dgm:cxn modelId="{12644C0B-B2D5-4223-BA8B-0329255DBFF1}" type="presParOf" srcId="{9A46F4C7-6ABF-4820-9356-82758988693D}" destId="{D5404709-6ECE-404F-9D8E-A5370F3F9C3E}" srcOrd="5" destOrd="0" presId="urn:microsoft.com/office/officeart/2018/2/layout/IconVerticalSolidList"/>
    <dgm:cxn modelId="{24C380E2-DAF4-44DD-A215-6F8C6120A3A7}" type="presParOf" srcId="{9A46F4C7-6ABF-4820-9356-82758988693D}" destId="{D47921A5-1CEF-4485-9294-15DD3DC9E277}" srcOrd="6" destOrd="0" presId="urn:microsoft.com/office/officeart/2018/2/layout/IconVerticalSolidList"/>
    <dgm:cxn modelId="{38D03FBB-4C77-47AD-B123-083F1D49712C}" type="presParOf" srcId="{D47921A5-1CEF-4485-9294-15DD3DC9E277}" destId="{92ED6142-3BE6-4D24-8094-F2AACE2B908B}" srcOrd="0" destOrd="0" presId="urn:microsoft.com/office/officeart/2018/2/layout/IconVerticalSolidList"/>
    <dgm:cxn modelId="{A506F542-F9BE-447C-80C8-A49190530DE2}" type="presParOf" srcId="{D47921A5-1CEF-4485-9294-15DD3DC9E277}" destId="{3FD66389-8CC5-4D6B-B77E-E731AD93B2C3}" srcOrd="1" destOrd="0" presId="urn:microsoft.com/office/officeart/2018/2/layout/IconVerticalSolidList"/>
    <dgm:cxn modelId="{C1456525-8D8B-4599-AAA1-2D255125526B}" type="presParOf" srcId="{D47921A5-1CEF-4485-9294-15DD3DC9E277}" destId="{AFA4BE05-EDA9-417E-871A-CD59A58DAE39}" srcOrd="2" destOrd="0" presId="urn:microsoft.com/office/officeart/2018/2/layout/IconVerticalSolidList"/>
    <dgm:cxn modelId="{30CF1324-634D-425A-A312-D8DC2C85C1AC}" type="presParOf" srcId="{D47921A5-1CEF-4485-9294-15DD3DC9E277}" destId="{544CD729-20AE-4A50-B84F-250D69EF993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5A72BD-B4BB-4120-8075-8A60170A64AF}" type="doc">
      <dgm:prSet loTypeId="urn:microsoft.com/office/officeart/2005/8/layout/chevron1" loCatId="process" qsTypeId="urn:microsoft.com/office/officeart/2005/8/quickstyle/simple1" qsCatId="simple" csTypeId="urn:microsoft.com/office/officeart/2005/8/colors/accent2_4" csCatId="accent2" phldr="1"/>
      <dgm:spPr/>
    </dgm:pt>
    <dgm:pt modelId="{5E04F18E-F13C-4A6F-88AB-6FD06E55486D}">
      <dgm:prSet phldrT="[Text]"/>
      <dgm:spPr/>
      <dgm:t>
        <a:bodyPr/>
        <a:lstStyle/>
        <a:p>
          <a:r>
            <a:rPr lang="en-US" dirty="0"/>
            <a:t>Low Cl, HCO3 secretion </a:t>
          </a:r>
        </a:p>
      </dgm:t>
    </dgm:pt>
    <dgm:pt modelId="{A10883AC-C2BD-4ABC-A77A-7D312FB19038}" type="parTrans" cxnId="{3F4DB5F3-7BF4-4740-9908-C2196414E06E}">
      <dgm:prSet/>
      <dgm:spPr/>
      <dgm:t>
        <a:bodyPr/>
        <a:lstStyle/>
        <a:p>
          <a:endParaRPr lang="en-US"/>
        </a:p>
      </dgm:t>
    </dgm:pt>
    <dgm:pt modelId="{672ED3E4-900B-4C1E-B8E9-D3057C4FC981}" type="sibTrans" cxnId="{3F4DB5F3-7BF4-4740-9908-C2196414E06E}">
      <dgm:prSet/>
      <dgm:spPr/>
      <dgm:t>
        <a:bodyPr/>
        <a:lstStyle/>
        <a:p>
          <a:endParaRPr lang="en-US"/>
        </a:p>
      </dgm:t>
    </dgm:pt>
    <dgm:pt modelId="{F9C4BA21-B3EF-4AAA-AFC8-868D9D8ABA87}">
      <dgm:prSet phldrT="[Text]"/>
      <dgm:spPr/>
      <dgm:t>
        <a:bodyPr/>
        <a:lstStyle/>
        <a:p>
          <a:r>
            <a:rPr lang="en-US" dirty="0"/>
            <a:t>Low fluid secretion</a:t>
          </a:r>
        </a:p>
      </dgm:t>
    </dgm:pt>
    <dgm:pt modelId="{59B5D601-3FE4-4EC2-A125-2ADB2BCB70C2}" type="parTrans" cxnId="{1D14FD2A-D93F-4E9E-B714-62FAAFF7F2F4}">
      <dgm:prSet/>
      <dgm:spPr/>
      <dgm:t>
        <a:bodyPr/>
        <a:lstStyle/>
        <a:p>
          <a:endParaRPr lang="en-US"/>
        </a:p>
      </dgm:t>
    </dgm:pt>
    <dgm:pt modelId="{01E74D5E-B2A4-409A-B12E-FE5A9CCD2DDF}" type="sibTrans" cxnId="{1D14FD2A-D93F-4E9E-B714-62FAAFF7F2F4}">
      <dgm:prSet/>
      <dgm:spPr/>
      <dgm:t>
        <a:bodyPr/>
        <a:lstStyle/>
        <a:p>
          <a:endParaRPr lang="en-US"/>
        </a:p>
      </dgm:t>
    </dgm:pt>
    <dgm:pt modelId="{E450CD51-6340-463F-A2E6-D1C1535060A6}">
      <dgm:prSet phldrT="[Text]"/>
      <dgm:spPr/>
      <dgm:t>
        <a:bodyPr/>
        <a:lstStyle/>
        <a:p>
          <a:r>
            <a:rPr lang="en-US" dirty="0"/>
            <a:t>Thick, dehydrated plugs</a:t>
          </a:r>
        </a:p>
      </dgm:t>
    </dgm:pt>
    <dgm:pt modelId="{A05E0F8D-EDC3-4D0A-B7DA-D884C3EF6537}" type="parTrans" cxnId="{0C08BD92-66D9-4BEC-BE44-BD52449E00BE}">
      <dgm:prSet/>
      <dgm:spPr/>
      <dgm:t>
        <a:bodyPr/>
        <a:lstStyle/>
        <a:p>
          <a:endParaRPr lang="en-US"/>
        </a:p>
      </dgm:t>
    </dgm:pt>
    <dgm:pt modelId="{45FC57A2-15E5-4A57-ABF5-0C71968BB62B}" type="sibTrans" cxnId="{0C08BD92-66D9-4BEC-BE44-BD52449E00BE}">
      <dgm:prSet/>
      <dgm:spPr/>
      <dgm:t>
        <a:bodyPr/>
        <a:lstStyle/>
        <a:p>
          <a:endParaRPr lang="en-US"/>
        </a:p>
      </dgm:t>
    </dgm:pt>
    <dgm:pt modelId="{75A73676-21AF-4AC0-BF27-763231309D6D}">
      <dgm:prSet phldrT="[Text]"/>
      <dgm:spPr/>
      <dgm:t>
        <a:bodyPr/>
        <a:lstStyle/>
        <a:p>
          <a:r>
            <a:rPr lang="en-US" dirty="0"/>
            <a:t>Pancreatic ductal occlusion</a:t>
          </a:r>
        </a:p>
      </dgm:t>
    </dgm:pt>
    <dgm:pt modelId="{CD5D8579-B0DE-492F-B935-6FCF17C55E95}" type="parTrans" cxnId="{7F82CCC8-8A21-4674-97DC-2248E7CAF1BD}">
      <dgm:prSet/>
      <dgm:spPr/>
      <dgm:t>
        <a:bodyPr/>
        <a:lstStyle/>
        <a:p>
          <a:endParaRPr lang="en-US"/>
        </a:p>
      </dgm:t>
    </dgm:pt>
    <dgm:pt modelId="{1D1F96DA-E2EB-45EE-A7A2-F542084BC980}" type="sibTrans" cxnId="{7F82CCC8-8A21-4674-97DC-2248E7CAF1BD}">
      <dgm:prSet/>
      <dgm:spPr/>
      <dgm:t>
        <a:bodyPr/>
        <a:lstStyle/>
        <a:p>
          <a:endParaRPr lang="en-US"/>
        </a:p>
      </dgm:t>
    </dgm:pt>
    <dgm:pt modelId="{4664964E-8A90-459F-804A-1BB80C582BE0}">
      <dgm:prSet phldrT="[Text]"/>
      <dgm:spPr/>
      <dgm:t>
        <a:bodyPr/>
        <a:lstStyle/>
        <a:p>
          <a:r>
            <a:rPr lang="en-US" dirty="0"/>
            <a:t>Exocrine dysfunction</a:t>
          </a:r>
        </a:p>
      </dgm:t>
    </dgm:pt>
    <dgm:pt modelId="{E098EEB9-F87C-4A05-AAF1-3F7B565D0145}" type="parTrans" cxnId="{75BEB4CB-8782-4447-88DD-EB86B780DEA5}">
      <dgm:prSet/>
      <dgm:spPr/>
      <dgm:t>
        <a:bodyPr/>
        <a:lstStyle/>
        <a:p>
          <a:endParaRPr lang="en-US"/>
        </a:p>
      </dgm:t>
    </dgm:pt>
    <dgm:pt modelId="{6BC3ADD8-65E6-4D1C-A733-06986115C243}" type="sibTrans" cxnId="{75BEB4CB-8782-4447-88DD-EB86B780DEA5}">
      <dgm:prSet/>
      <dgm:spPr/>
      <dgm:t>
        <a:bodyPr/>
        <a:lstStyle/>
        <a:p>
          <a:endParaRPr lang="en-US"/>
        </a:p>
      </dgm:t>
    </dgm:pt>
    <dgm:pt modelId="{AA3DC654-9705-44B1-8E92-245BD271EDE5}" type="pres">
      <dgm:prSet presAssocID="{565A72BD-B4BB-4120-8075-8A60170A64AF}" presName="Name0" presStyleCnt="0">
        <dgm:presLayoutVars>
          <dgm:dir/>
          <dgm:animLvl val="lvl"/>
          <dgm:resizeHandles val="exact"/>
        </dgm:presLayoutVars>
      </dgm:prSet>
      <dgm:spPr/>
    </dgm:pt>
    <dgm:pt modelId="{C09C8C7F-42CB-499D-8E4F-998B42DB5AB7}" type="pres">
      <dgm:prSet presAssocID="{5E04F18E-F13C-4A6F-88AB-6FD06E55486D}" presName="parTxOnly" presStyleLbl="node1" presStyleIdx="0" presStyleCnt="5">
        <dgm:presLayoutVars>
          <dgm:chMax val="0"/>
          <dgm:chPref val="0"/>
          <dgm:bulletEnabled val="1"/>
        </dgm:presLayoutVars>
      </dgm:prSet>
      <dgm:spPr/>
    </dgm:pt>
    <dgm:pt modelId="{59B383A1-5527-4BDD-9CB0-61B48B61CB2B}" type="pres">
      <dgm:prSet presAssocID="{672ED3E4-900B-4C1E-B8E9-D3057C4FC981}" presName="parTxOnlySpace" presStyleCnt="0"/>
      <dgm:spPr/>
    </dgm:pt>
    <dgm:pt modelId="{7F376DE6-3C91-45CB-BBAB-44BD5055730A}" type="pres">
      <dgm:prSet presAssocID="{F9C4BA21-B3EF-4AAA-AFC8-868D9D8ABA87}" presName="parTxOnly" presStyleLbl="node1" presStyleIdx="1" presStyleCnt="5">
        <dgm:presLayoutVars>
          <dgm:chMax val="0"/>
          <dgm:chPref val="0"/>
          <dgm:bulletEnabled val="1"/>
        </dgm:presLayoutVars>
      </dgm:prSet>
      <dgm:spPr/>
    </dgm:pt>
    <dgm:pt modelId="{E802892E-0D38-40F7-838B-002F94DF8086}" type="pres">
      <dgm:prSet presAssocID="{01E74D5E-B2A4-409A-B12E-FE5A9CCD2DDF}" presName="parTxOnlySpace" presStyleCnt="0"/>
      <dgm:spPr/>
    </dgm:pt>
    <dgm:pt modelId="{29E503E8-1F4B-4BA3-9CE1-7114C412B986}" type="pres">
      <dgm:prSet presAssocID="{E450CD51-6340-463F-A2E6-D1C1535060A6}" presName="parTxOnly" presStyleLbl="node1" presStyleIdx="2" presStyleCnt="5">
        <dgm:presLayoutVars>
          <dgm:chMax val="0"/>
          <dgm:chPref val="0"/>
          <dgm:bulletEnabled val="1"/>
        </dgm:presLayoutVars>
      </dgm:prSet>
      <dgm:spPr/>
    </dgm:pt>
    <dgm:pt modelId="{13C0CEC6-69D8-4EE1-B060-96CEF4308529}" type="pres">
      <dgm:prSet presAssocID="{45FC57A2-15E5-4A57-ABF5-0C71968BB62B}" presName="parTxOnlySpace" presStyleCnt="0"/>
      <dgm:spPr/>
    </dgm:pt>
    <dgm:pt modelId="{8076EBE3-36F5-402C-8341-05FF96F8B6FA}" type="pres">
      <dgm:prSet presAssocID="{75A73676-21AF-4AC0-BF27-763231309D6D}" presName="parTxOnly" presStyleLbl="node1" presStyleIdx="3" presStyleCnt="5">
        <dgm:presLayoutVars>
          <dgm:chMax val="0"/>
          <dgm:chPref val="0"/>
          <dgm:bulletEnabled val="1"/>
        </dgm:presLayoutVars>
      </dgm:prSet>
      <dgm:spPr/>
    </dgm:pt>
    <dgm:pt modelId="{64B3BB0B-CDC0-40B1-8544-95A7DCA3E391}" type="pres">
      <dgm:prSet presAssocID="{1D1F96DA-E2EB-45EE-A7A2-F542084BC980}" presName="parTxOnlySpace" presStyleCnt="0"/>
      <dgm:spPr/>
    </dgm:pt>
    <dgm:pt modelId="{B1D95FA1-B774-4E55-8555-E59AA7B1EDB6}" type="pres">
      <dgm:prSet presAssocID="{4664964E-8A90-459F-804A-1BB80C582BE0}" presName="parTxOnly" presStyleLbl="node1" presStyleIdx="4" presStyleCnt="5">
        <dgm:presLayoutVars>
          <dgm:chMax val="0"/>
          <dgm:chPref val="0"/>
          <dgm:bulletEnabled val="1"/>
        </dgm:presLayoutVars>
      </dgm:prSet>
      <dgm:spPr/>
    </dgm:pt>
  </dgm:ptLst>
  <dgm:cxnLst>
    <dgm:cxn modelId="{1D14FD2A-D93F-4E9E-B714-62FAAFF7F2F4}" srcId="{565A72BD-B4BB-4120-8075-8A60170A64AF}" destId="{F9C4BA21-B3EF-4AAA-AFC8-868D9D8ABA87}" srcOrd="1" destOrd="0" parTransId="{59B5D601-3FE4-4EC2-A125-2ADB2BCB70C2}" sibTransId="{01E74D5E-B2A4-409A-B12E-FE5A9CCD2DDF}"/>
    <dgm:cxn modelId="{46B5E08A-8149-4F8F-AC38-B77EA8F11B4D}" type="presOf" srcId="{F9C4BA21-B3EF-4AAA-AFC8-868D9D8ABA87}" destId="{7F376DE6-3C91-45CB-BBAB-44BD5055730A}" srcOrd="0" destOrd="0" presId="urn:microsoft.com/office/officeart/2005/8/layout/chevron1"/>
    <dgm:cxn modelId="{0C08BD92-66D9-4BEC-BE44-BD52449E00BE}" srcId="{565A72BD-B4BB-4120-8075-8A60170A64AF}" destId="{E450CD51-6340-463F-A2E6-D1C1535060A6}" srcOrd="2" destOrd="0" parTransId="{A05E0F8D-EDC3-4D0A-B7DA-D884C3EF6537}" sibTransId="{45FC57A2-15E5-4A57-ABF5-0C71968BB62B}"/>
    <dgm:cxn modelId="{C5561AC3-A476-40B4-B25D-DA031CBFBE2D}" type="presOf" srcId="{E450CD51-6340-463F-A2E6-D1C1535060A6}" destId="{29E503E8-1F4B-4BA3-9CE1-7114C412B986}" srcOrd="0" destOrd="0" presId="urn:microsoft.com/office/officeart/2005/8/layout/chevron1"/>
    <dgm:cxn modelId="{7F82CCC8-8A21-4674-97DC-2248E7CAF1BD}" srcId="{565A72BD-B4BB-4120-8075-8A60170A64AF}" destId="{75A73676-21AF-4AC0-BF27-763231309D6D}" srcOrd="3" destOrd="0" parTransId="{CD5D8579-B0DE-492F-B935-6FCF17C55E95}" sibTransId="{1D1F96DA-E2EB-45EE-A7A2-F542084BC980}"/>
    <dgm:cxn modelId="{75BEB4CB-8782-4447-88DD-EB86B780DEA5}" srcId="{565A72BD-B4BB-4120-8075-8A60170A64AF}" destId="{4664964E-8A90-459F-804A-1BB80C582BE0}" srcOrd="4" destOrd="0" parTransId="{E098EEB9-F87C-4A05-AAF1-3F7B565D0145}" sibTransId="{6BC3ADD8-65E6-4D1C-A733-06986115C243}"/>
    <dgm:cxn modelId="{D017A2D0-F832-43F3-81DA-F6F413C12562}" type="presOf" srcId="{5E04F18E-F13C-4A6F-88AB-6FD06E55486D}" destId="{C09C8C7F-42CB-499D-8E4F-998B42DB5AB7}" srcOrd="0" destOrd="0" presId="urn:microsoft.com/office/officeart/2005/8/layout/chevron1"/>
    <dgm:cxn modelId="{E615CED6-A4D5-4C95-BD58-7C72CAD20426}" type="presOf" srcId="{4664964E-8A90-459F-804A-1BB80C582BE0}" destId="{B1D95FA1-B774-4E55-8555-E59AA7B1EDB6}" srcOrd="0" destOrd="0" presId="urn:microsoft.com/office/officeart/2005/8/layout/chevron1"/>
    <dgm:cxn modelId="{3F4DB5F3-7BF4-4740-9908-C2196414E06E}" srcId="{565A72BD-B4BB-4120-8075-8A60170A64AF}" destId="{5E04F18E-F13C-4A6F-88AB-6FD06E55486D}" srcOrd="0" destOrd="0" parTransId="{A10883AC-C2BD-4ABC-A77A-7D312FB19038}" sibTransId="{672ED3E4-900B-4C1E-B8E9-D3057C4FC981}"/>
    <dgm:cxn modelId="{F83339F5-91C5-4009-970D-1594417FFE4B}" type="presOf" srcId="{565A72BD-B4BB-4120-8075-8A60170A64AF}" destId="{AA3DC654-9705-44B1-8E92-245BD271EDE5}" srcOrd="0" destOrd="0" presId="urn:microsoft.com/office/officeart/2005/8/layout/chevron1"/>
    <dgm:cxn modelId="{46F76AFA-7478-4353-9AC7-25FA6AF88DF9}" type="presOf" srcId="{75A73676-21AF-4AC0-BF27-763231309D6D}" destId="{8076EBE3-36F5-402C-8341-05FF96F8B6FA}" srcOrd="0" destOrd="0" presId="urn:microsoft.com/office/officeart/2005/8/layout/chevron1"/>
    <dgm:cxn modelId="{36DDE98A-E6A3-4E8A-AF3C-96A1D66B7FAA}" type="presParOf" srcId="{AA3DC654-9705-44B1-8E92-245BD271EDE5}" destId="{C09C8C7F-42CB-499D-8E4F-998B42DB5AB7}" srcOrd="0" destOrd="0" presId="urn:microsoft.com/office/officeart/2005/8/layout/chevron1"/>
    <dgm:cxn modelId="{5BD9007C-23CD-4FB5-A8D6-D2B6669467F2}" type="presParOf" srcId="{AA3DC654-9705-44B1-8E92-245BD271EDE5}" destId="{59B383A1-5527-4BDD-9CB0-61B48B61CB2B}" srcOrd="1" destOrd="0" presId="urn:microsoft.com/office/officeart/2005/8/layout/chevron1"/>
    <dgm:cxn modelId="{B21E73C4-5B42-4C1D-B7F2-AEC996690D14}" type="presParOf" srcId="{AA3DC654-9705-44B1-8E92-245BD271EDE5}" destId="{7F376DE6-3C91-45CB-BBAB-44BD5055730A}" srcOrd="2" destOrd="0" presId="urn:microsoft.com/office/officeart/2005/8/layout/chevron1"/>
    <dgm:cxn modelId="{DCE33869-F6D0-4C58-9312-065027BCD675}" type="presParOf" srcId="{AA3DC654-9705-44B1-8E92-245BD271EDE5}" destId="{E802892E-0D38-40F7-838B-002F94DF8086}" srcOrd="3" destOrd="0" presId="urn:microsoft.com/office/officeart/2005/8/layout/chevron1"/>
    <dgm:cxn modelId="{B2CC02FA-0600-4FEB-91C4-3CDDA1D2F20B}" type="presParOf" srcId="{AA3DC654-9705-44B1-8E92-245BD271EDE5}" destId="{29E503E8-1F4B-4BA3-9CE1-7114C412B986}" srcOrd="4" destOrd="0" presId="urn:microsoft.com/office/officeart/2005/8/layout/chevron1"/>
    <dgm:cxn modelId="{1AEBC879-C4E2-4A47-995C-892A99A9B2D1}" type="presParOf" srcId="{AA3DC654-9705-44B1-8E92-245BD271EDE5}" destId="{13C0CEC6-69D8-4EE1-B060-96CEF4308529}" srcOrd="5" destOrd="0" presId="urn:microsoft.com/office/officeart/2005/8/layout/chevron1"/>
    <dgm:cxn modelId="{78DBC7A0-99C9-42D5-A857-735A4E980638}" type="presParOf" srcId="{AA3DC654-9705-44B1-8E92-245BD271EDE5}" destId="{8076EBE3-36F5-402C-8341-05FF96F8B6FA}" srcOrd="6" destOrd="0" presId="urn:microsoft.com/office/officeart/2005/8/layout/chevron1"/>
    <dgm:cxn modelId="{0C05E2C8-9D05-4B30-ACF9-A2391F7E05AF}" type="presParOf" srcId="{AA3DC654-9705-44B1-8E92-245BD271EDE5}" destId="{64B3BB0B-CDC0-40B1-8544-95A7DCA3E391}" srcOrd="7" destOrd="0" presId="urn:microsoft.com/office/officeart/2005/8/layout/chevron1"/>
    <dgm:cxn modelId="{2476B98A-8F01-4708-AD01-8263273AA199}" type="presParOf" srcId="{AA3DC654-9705-44B1-8E92-245BD271EDE5}" destId="{B1D95FA1-B774-4E55-8555-E59AA7B1EDB6}"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AC5869-B7ED-4C76-909C-EAA8B4D99C06}"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en-US"/>
        </a:p>
      </dgm:t>
    </dgm:pt>
    <dgm:pt modelId="{526A6219-0179-4479-8264-338720A72890}">
      <dgm:prSet phldrT="[Text]"/>
      <dgm:spPr/>
      <dgm:t>
        <a:bodyPr/>
        <a:lstStyle/>
        <a:p>
          <a:r>
            <a:rPr lang="en-US" dirty="0"/>
            <a:t>Pre-study</a:t>
          </a:r>
        </a:p>
      </dgm:t>
    </dgm:pt>
    <dgm:pt modelId="{5CB2AB02-5A4A-4CD8-89CA-33A224043839}" type="parTrans" cxnId="{6A17EB75-70EC-4DBA-A0B2-9184432A4E1C}">
      <dgm:prSet/>
      <dgm:spPr/>
      <dgm:t>
        <a:bodyPr/>
        <a:lstStyle/>
        <a:p>
          <a:endParaRPr lang="en-US"/>
        </a:p>
      </dgm:t>
    </dgm:pt>
    <dgm:pt modelId="{F927E83D-3EFB-4369-B7CA-44A97756848C}" type="sibTrans" cxnId="{6A17EB75-70EC-4DBA-A0B2-9184432A4E1C}">
      <dgm:prSet/>
      <dgm:spPr/>
      <dgm:t>
        <a:bodyPr/>
        <a:lstStyle/>
        <a:p>
          <a:endParaRPr lang="en-US"/>
        </a:p>
      </dgm:t>
    </dgm:pt>
    <dgm:pt modelId="{1D34D6AF-7A1D-4B5E-8F40-FF1FC5DCD0C7}">
      <dgm:prSet phldrT="[Text]"/>
      <dgm:spPr/>
      <dgm:t>
        <a:bodyPr/>
        <a:lstStyle/>
        <a:p>
          <a:pPr>
            <a:buNone/>
          </a:pPr>
          <a:r>
            <a:rPr lang="en-US" dirty="0"/>
            <a:t>TF (Peptamen 1.5) with PERT supplements for both po diet &amp; TF.</a:t>
          </a:r>
        </a:p>
      </dgm:t>
    </dgm:pt>
    <dgm:pt modelId="{CB8FB85D-347B-472A-BC5C-0B0EF514AE08}" type="parTrans" cxnId="{65A88AAF-79D1-40E1-9987-E386371654E5}">
      <dgm:prSet/>
      <dgm:spPr/>
      <dgm:t>
        <a:bodyPr/>
        <a:lstStyle/>
        <a:p>
          <a:endParaRPr lang="en-US"/>
        </a:p>
      </dgm:t>
    </dgm:pt>
    <dgm:pt modelId="{9AE34989-3F21-4F72-B753-F5824D4D5532}" type="sibTrans" cxnId="{65A88AAF-79D1-40E1-9987-E386371654E5}">
      <dgm:prSet/>
      <dgm:spPr/>
      <dgm:t>
        <a:bodyPr/>
        <a:lstStyle/>
        <a:p>
          <a:endParaRPr lang="en-US"/>
        </a:p>
      </dgm:t>
    </dgm:pt>
    <dgm:pt modelId="{AE52DF69-4F91-486E-B539-10007E6AF2E1}">
      <dgm:prSet phldrT="[Text]"/>
      <dgm:spPr/>
      <dgm:t>
        <a:bodyPr/>
        <a:lstStyle/>
        <a:p>
          <a:r>
            <a:rPr lang="en-US" dirty="0"/>
            <a:t>Study</a:t>
          </a:r>
        </a:p>
      </dgm:t>
    </dgm:pt>
    <dgm:pt modelId="{8A12A71F-9602-4C3E-ABF9-9BEDCE7331F0}" type="parTrans" cxnId="{CF1403C6-785F-46CF-9A38-169D7F43450C}">
      <dgm:prSet/>
      <dgm:spPr/>
      <dgm:t>
        <a:bodyPr/>
        <a:lstStyle/>
        <a:p>
          <a:endParaRPr lang="en-US"/>
        </a:p>
      </dgm:t>
    </dgm:pt>
    <dgm:pt modelId="{8CEE30FF-ED9F-4808-8B82-9262BF4D347D}" type="sibTrans" cxnId="{CF1403C6-785F-46CF-9A38-169D7F43450C}">
      <dgm:prSet/>
      <dgm:spPr/>
      <dgm:t>
        <a:bodyPr/>
        <a:lstStyle/>
        <a:p>
          <a:endParaRPr lang="en-US"/>
        </a:p>
      </dgm:t>
    </dgm:pt>
    <dgm:pt modelId="{6DAC3AF6-5294-403A-9166-1ACBD12962BB}">
      <dgm:prSet phldrT="[Text]"/>
      <dgm:spPr/>
      <dgm:t>
        <a:bodyPr/>
        <a:lstStyle/>
        <a:p>
          <a:pPr>
            <a:buNone/>
          </a:pPr>
          <a:r>
            <a:rPr lang="en-US" dirty="0"/>
            <a:t>Open label TF (Impact Peptide 1.5) and ILC. With PERT for po diet, no PERT at night. </a:t>
          </a:r>
        </a:p>
      </dgm:t>
    </dgm:pt>
    <dgm:pt modelId="{525E7189-1CC1-4C94-8BB5-3D8756C66E67}" type="parTrans" cxnId="{A430EA9F-1C96-4769-A3A0-5AAA97DD36AF}">
      <dgm:prSet/>
      <dgm:spPr/>
      <dgm:t>
        <a:bodyPr/>
        <a:lstStyle/>
        <a:p>
          <a:endParaRPr lang="en-US"/>
        </a:p>
      </dgm:t>
    </dgm:pt>
    <dgm:pt modelId="{5C3FCFCF-D247-41D2-98C1-7DE395AE2A6E}" type="sibTrans" cxnId="{A430EA9F-1C96-4769-A3A0-5AAA97DD36AF}">
      <dgm:prSet/>
      <dgm:spPr/>
      <dgm:t>
        <a:bodyPr/>
        <a:lstStyle/>
        <a:p>
          <a:endParaRPr lang="en-US"/>
        </a:p>
      </dgm:t>
    </dgm:pt>
    <dgm:pt modelId="{7A24B252-CA02-47BA-81CF-A53918187802}" type="pres">
      <dgm:prSet presAssocID="{C9AC5869-B7ED-4C76-909C-EAA8B4D99C06}" presName="linearFlow" presStyleCnt="0">
        <dgm:presLayoutVars>
          <dgm:dir/>
          <dgm:animLvl val="lvl"/>
          <dgm:resizeHandles val="exact"/>
        </dgm:presLayoutVars>
      </dgm:prSet>
      <dgm:spPr/>
    </dgm:pt>
    <dgm:pt modelId="{C76041CA-67A6-47CD-81FC-E59938FD7678}" type="pres">
      <dgm:prSet presAssocID="{526A6219-0179-4479-8264-338720A72890}" presName="composite" presStyleCnt="0"/>
      <dgm:spPr/>
    </dgm:pt>
    <dgm:pt modelId="{9C69B63E-BF1C-4713-8DE3-2631E1AD43C5}" type="pres">
      <dgm:prSet presAssocID="{526A6219-0179-4479-8264-338720A72890}" presName="parentText" presStyleLbl="alignNode1" presStyleIdx="0" presStyleCnt="2">
        <dgm:presLayoutVars>
          <dgm:chMax val="1"/>
          <dgm:bulletEnabled val="1"/>
        </dgm:presLayoutVars>
      </dgm:prSet>
      <dgm:spPr/>
    </dgm:pt>
    <dgm:pt modelId="{7A490CFF-8806-476D-859D-DE59ADC7BED4}" type="pres">
      <dgm:prSet presAssocID="{526A6219-0179-4479-8264-338720A72890}" presName="descendantText" presStyleLbl="alignAcc1" presStyleIdx="0" presStyleCnt="2">
        <dgm:presLayoutVars>
          <dgm:bulletEnabled val="1"/>
        </dgm:presLayoutVars>
      </dgm:prSet>
      <dgm:spPr/>
    </dgm:pt>
    <dgm:pt modelId="{EF1D019E-82D1-4617-9BD7-5F9D6A1AC3E9}" type="pres">
      <dgm:prSet presAssocID="{F927E83D-3EFB-4369-B7CA-44A97756848C}" presName="sp" presStyleCnt="0"/>
      <dgm:spPr/>
    </dgm:pt>
    <dgm:pt modelId="{7386E8CE-C610-4873-9681-1021BDA51564}" type="pres">
      <dgm:prSet presAssocID="{AE52DF69-4F91-486E-B539-10007E6AF2E1}" presName="composite" presStyleCnt="0"/>
      <dgm:spPr/>
    </dgm:pt>
    <dgm:pt modelId="{6ACDD644-2A66-4C0C-88B4-9B09F4E68DAD}" type="pres">
      <dgm:prSet presAssocID="{AE52DF69-4F91-486E-B539-10007E6AF2E1}" presName="parentText" presStyleLbl="alignNode1" presStyleIdx="1" presStyleCnt="2">
        <dgm:presLayoutVars>
          <dgm:chMax val="1"/>
          <dgm:bulletEnabled val="1"/>
        </dgm:presLayoutVars>
      </dgm:prSet>
      <dgm:spPr/>
    </dgm:pt>
    <dgm:pt modelId="{C8EF53B7-7390-4FE2-B89B-A592B5A2F7F7}" type="pres">
      <dgm:prSet presAssocID="{AE52DF69-4F91-486E-B539-10007E6AF2E1}" presName="descendantText" presStyleLbl="alignAcc1" presStyleIdx="1" presStyleCnt="2">
        <dgm:presLayoutVars>
          <dgm:bulletEnabled val="1"/>
        </dgm:presLayoutVars>
      </dgm:prSet>
      <dgm:spPr/>
    </dgm:pt>
  </dgm:ptLst>
  <dgm:cxnLst>
    <dgm:cxn modelId="{6D38342F-77B1-42F6-9BAC-BBC7505351B2}" type="presOf" srcId="{526A6219-0179-4479-8264-338720A72890}" destId="{9C69B63E-BF1C-4713-8DE3-2631E1AD43C5}" srcOrd="0" destOrd="0" presId="urn:microsoft.com/office/officeart/2005/8/layout/chevron2"/>
    <dgm:cxn modelId="{A64C9438-8537-4750-B3F8-38B0773F63C0}" type="presOf" srcId="{AE52DF69-4F91-486E-B539-10007E6AF2E1}" destId="{6ACDD644-2A66-4C0C-88B4-9B09F4E68DAD}" srcOrd="0" destOrd="0" presId="urn:microsoft.com/office/officeart/2005/8/layout/chevron2"/>
    <dgm:cxn modelId="{FC693352-5757-435B-A2F4-59126264E236}" type="presOf" srcId="{6DAC3AF6-5294-403A-9166-1ACBD12962BB}" destId="{C8EF53B7-7390-4FE2-B89B-A592B5A2F7F7}" srcOrd="0" destOrd="0" presId="urn:microsoft.com/office/officeart/2005/8/layout/chevron2"/>
    <dgm:cxn modelId="{855E7D68-B134-4C82-8351-C41BA4A52457}" type="presOf" srcId="{1D34D6AF-7A1D-4B5E-8F40-FF1FC5DCD0C7}" destId="{7A490CFF-8806-476D-859D-DE59ADC7BED4}" srcOrd="0" destOrd="0" presId="urn:microsoft.com/office/officeart/2005/8/layout/chevron2"/>
    <dgm:cxn modelId="{6A17EB75-70EC-4DBA-A0B2-9184432A4E1C}" srcId="{C9AC5869-B7ED-4C76-909C-EAA8B4D99C06}" destId="{526A6219-0179-4479-8264-338720A72890}" srcOrd="0" destOrd="0" parTransId="{5CB2AB02-5A4A-4CD8-89CA-33A224043839}" sibTransId="{F927E83D-3EFB-4369-B7CA-44A97756848C}"/>
    <dgm:cxn modelId="{A430EA9F-1C96-4769-A3A0-5AAA97DD36AF}" srcId="{AE52DF69-4F91-486E-B539-10007E6AF2E1}" destId="{6DAC3AF6-5294-403A-9166-1ACBD12962BB}" srcOrd="0" destOrd="0" parTransId="{525E7189-1CC1-4C94-8BB5-3D8756C66E67}" sibTransId="{5C3FCFCF-D247-41D2-98C1-7DE395AE2A6E}"/>
    <dgm:cxn modelId="{65A88AAF-79D1-40E1-9987-E386371654E5}" srcId="{526A6219-0179-4479-8264-338720A72890}" destId="{1D34D6AF-7A1D-4B5E-8F40-FF1FC5DCD0C7}" srcOrd="0" destOrd="0" parTransId="{CB8FB85D-347B-472A-BC5C-0B0EF514AE08}" sibTransId="{9AE34989-3F21-4F72-B753-F5824D4D5532}"/>
    <dgm:cxn modelId="{9FF2C7B9-54BC-406D-9FA6-E81F446C864E}" type="presOf" srcId="{C9AC5869-B7ED-4C76-909C-EAA8B4D99C06}" destId="{7A24B252-CA02-47BA-81CF-A53918187802}" srcOrd="0" destOrd="0" presId="urn:microsoft.com/office/officeart/2005/8/layout/chevron2"/>
    <dgm:cxn modelId="{CF1403C6-785F-46CF-9A38-169D7F43450C}" srcId="{C9AC5869-B7ED-4C76-909C-EAA8B4D99C06}" destId="{AE52DF69-4F91-486E-B539-10007E6AF2E1}" srcOrd="1" destOrd="0" parTransId="{8A12A71F-9602-4C3E-ABF9-9BEDCE7331F0}" sibTransId="{8CEE30FF-ED9F-4808-8B82-9262BF4D347D}"/>
    <dgm:cxn modelId="{5CF6E1CF-4034-4B34-BD9F-4E48427F3810}" type="presParOf" srcId="{7A24B252-CA02-47BA-81CF-A53918187802}" destId="{C76041CA-67A6-47CD-81FC-E59938FD7678}" srcOrd="0" destOrd="0" presId="urn:microsoft.com/office/officeart/2005/8/layout/chevron2"/>
    <dgm:cxn modelId="{EA088E6E-5EBD-4BB6-AFC2-B070BA06A63D}" type="presParOf" srcId="{C76041CA-67A6-47CD-81FC-E59938FD7678}" destId="{9C69B63E-BF1C-4713-8DE3-2631E1AD43C5}" srcOrd="0" destOrd="0" presId="urn:microsoft.com/office/officeart/2005/8/layout/chevron2"/>
    <dgm:cxn modelId="{7CFD583F-AC00-4EC3-87ED-92DCF2B01AC2}" type="presParOf" srcId="{C76041CA-67A6-47CD-81FC-E59938FD7678}" destId="{7A490CFF-8806-476D-859D-DE59ADC7BED4}" srcOrd="1" destOrd="0" presId="urn:microsoft.com/office/officeart/2005/8/layout/chevron2"/>
    <dgm:cxn modelId="{920C1018-B66C-4C23-AA35-FFFDA14F5C3B}" type="presParOf" srcId="{7A24B252-CA02-47BA-81CF-A53918187802}" destId="{EF1D019E-82D1-4617-9BD7-5F9D6A1AC3E9}" srcOrd="1" destOrd="0" presId="urn:microsoft.com/office/officeart/2005/8/layout/chevron2"/>
    <dgm:cxn modelId="{2454004A-2FA3-4E85-86FA-E672BDDF2D89}" type="presParOf" srcId="{7A24B252-CA02-47BA-81CF-A53918187802}" destId="{7386E8CE-C610-4873-9681-1021BDA51564}" srcOrd="2" destOrd="0" presId="urn:microsoft.com/office/officeart/2005/8/layout/chevron2"/>
    <dgm:cxn modelId="{FDC6D6D6-2D22-4E1E-A38B-7487AC56953F}" type="presParOf" srcId="{7386E8CE-C610-4873-9681-1021BDA51564}" destId="{6ACDD644-2A66-4C0C-88B4-9B09F4E68DAD}" srcOrd="0" destOrd="0" presId="urn:microsoft.com/office/officeart/2005/8/layout/chevron2"/>
    <dgm:cxn modelId="{B9A25F4C-A3C9-4AB3-8D45-8D3EA5746F83}" type="presParOf" srcId="{7386E8CE-C610-4873-9681-1021BDA51564}" destId="{C8EF53B7-7390-4FE2-B89B-A592B5A2F7F7}" srcOrd="1" destOrd="0" presId="urn:microsoft.com/office/officeart/2005/8/layout/chevron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1165FF3-EA24-0046-A922-6198D5FA8D9C}" type="doc">
      <dgm:prSet loTypeId="urn:microsoft.com/office/officeart/2005/8/layout/hProcess9" loCatId="" qsTypeId="urn:microsoft.com/office/officeart/2005/8/quickstyle/simple1" qsCatId="simple" csTypeId="urn:microsoft.com/office/officeart/2005/8/colors/colorful1" csCatId="colorful" phldr="1"/>
      <dgm:spPr/>
    </dgm:pt>
    <dgm:pt modelId="{FAC52846-2092-5D47-A948-20F7D45BEB78}">
      <dgm:prSet phldrT="[Text]"/>
      <dgm:spPr/>
      <dgm:t>
        <a:bodyPr/>
        <a:lstStyle/>
        <a:p>
          <a:r>
            <a:rPr lang="en-US" dirty="0"/>
            <a:t>Stress or injury</a:t>
          </a:r>
        </a:p>
      </dgm:t>
    </dgm:pt>
    <dgm:pt modelId="{3EB955A2-12B7-644E-9D71-F845B373041E}" type="parTrans" cxnId="{C36AEAB7-1FE8-2445-842E-22BB5370D5CD}">
      <dgm:prSet/>
      <dgm:spPr/>
      <dgm:t>
        <a:bodyPr/>
        <a:lstStyle/>
        <a:p>
          <a:endParaRPr lang="en-US"/>
        </a:p>
      </dgm:t>
    </dgm:pt>
    <dgm:pt modelId="{BB10639C-2C41-A54B-876B-1097659D9B6A}" type="sibTrans" cxnId="{C36AEAB7-1FE8-2445-842E-22BB5370D5CD}">
      <dgm:prSet/>
      <dgm:spPr/>
      <dgm:t>
        <a:bodyPr/>
        <a:lstStyle/>
        <a:p>
          <a:endParaRPr lang="en-US"/>
        </a:p>
      </dgm:t>
    </dgm:pt>
    <dgm:pt modelId="{002B3433-7C22-7042-9FA1-DB2107F0E1C5}">
      <dgm:prSet phldrT="[Text]"/>
      <dgm:spPr/>
      <dgm:t>
        <a:bodyPr/>
        <a:lstStyle/>
        <a:p>
          <a:r>
            <a:rPr lang="en-US" dirty="0"/>
            <a:t>ACTH, cortisol, Glucagon, GH, Insulin reduction</a:t>
          </a:r>
        </a:p>
      </dgm:t>
    </dgm:pt>
    <dgm:pt modelId="{54CD6A7A-E22C-0444-8CD1-E786F8B509B8}" type="parTrans" cxnId="{FEA3841B-CAFA-BE41-8B1D-EBBF870A465D}">
      <dgm:prSet/>
      <dgm:spPr/>
      <dgm:t>
        <a:bodyPr/>
        <a:lstStyle/>
        <a:p>
          <a:endParaRPr lang="en-US"/>
        </a:p>
      </dgm:t>
    </dgm:pt>
    <dgm:pt modelId="{8E86A352-E8EB-7343-87D1-3453C82FF6E5}" type="sibTrans" cxnId="{FEA3841B-CAFA-BE41-8B1D-EBBF870A465D}">
      <dgm:prSet/>
      <dgm:spPr/>
      <dgm:t>
        <a:bodyPr/>
        <a:lstStyle/>
        <a:p>
          <a:endParaRPr lang="en-US"/>
        </a:p>
      </dgm:t>
    </dgm:pt>
    <dgm:pt modelId="{5CA389B3-1408-4449-A5A6-45353C717310}">
      <dgm:prSet phldrT="[Text]"/>
      <dgm:spPr/>
      <dgm:t>
        <a:bodyPr/>
        <a:lstStyle/>
        <a:p>
          <a:r>
            <a:rPr lang="en-US" dirty="0"/>
            <a:t>HSL activation</a:t>
          </a:r>
        </a:p>
      </dgm:t>
    </dgm:pt>
    <dgm:pt modelId="{A705A0F4-6E31-A740-AD0A-EF8AC0DEAFC9}" type="parTrans" cxnId="{1D212549-25B7-BA40-9C81-9E813AD27034}">
      <dgm:prSet/>
      <dgm:spPr/>
      <dgm:t>
        <a:bodyPr/>
        <a:lstStyle/>
        <a:p>
          <a:endParaRPr lang="en-US"/>
        </a:p>
      </dgm:t>
    </dgm:pt>
    <dgm:pt modelId="{6550FA0A-F5EC-2346-B877-A194EA4E0D38}" type="sibTrans" cxnId="{1D212549-25B7-BA40-9C81-9E813AD27034}">
      <dgm:prSet/>
      <dgm:spPr/>
      <dgm:t>
        <a:bodyPr/>
        <a:lstStyle/>
        <a:p>
          <a:endParaRPr lang="en-US"/>
        </a:p>
      </dgm:t>
    </dgm:pt>
    <dgm:pt modelId="{8E1638AC-DF76-DB4E-8FD8-1596C0A714CB}">
      <dgm:prSet phldrT="[Text]"/>
      <dgm:spPr/>
      <dgm:t>
        <a:bodyPr/>
        <a:lstStyle/>
        <a:p>
          <a:r>
            <a:rPr lang="en-US" dirty="0"/>
            <a:t>FA mobilization, oxidation</a:t>
          </a:r>
        </a:p>
      </dgm:t>
    </dgm:pt>
    <dgm:pt modelId="{08FD477C-4C72-114E-8B81-ADD98D5BBC37}" type="parTrans" cxnId="{59E6D645-7DDF-4A46-8390-453743D92ACA}">
      <dgm:prSet/>
      <dgm:spPr/>
      <dgm:t>
        <a:bodyPr/>
        <a:lstStyle/>
        <a:p>
          <a:endParaRPr lang="en-US"/>
        </a:p>
      </dgm:t>
    </dgm:pt>
    <dgm:pt modelId="{E51F8B7E-C6CF-A245-8350-E17A6E753C7D}" type="sibTrans" cxnId="{59E6D645-7DDF-4A46-8390-453743D92ACA}">
      <dgm:prSet/>
      <dgm:spPr/>
      <dgm:t>
        <a:bodyPr/>
        <a:lstStyle/>
        <a:p>
          <a:endParaRPr lang="en-US"/>
        </a:p>
      </dgm:t>
    </dgm:pt>
    <dgm:pt modelId="{F6A1E387-EC3A-3A41-90BE-E7367D02F55F}">
      <dgm:prSet phldrT="[Text]"/>
      <dgm:spPr/>
      <dgm:t>
        <a:bodyPr/>
        <a:lstStyle/>
        <a:p>
          <a:r>
            <a:rPr lang="en-US" dirty="0"/>
            <a:t>Rapid depletion of fat storage</a:t>
          </a:r>
          <a:r>
            <a:rPr lang="en-US" baseline="30000" dirty="0"/>
            <a:t>1</a:t>
          </a:r>
        </a:p>
      </dgm:t>
    </dgm:pt>
    <dgm:pt modelId="{C82CA01B-2200-D44D-831D-993C0D819341}" type="parTrans" cxnId="{4B7DCBF2-BCAA-3A4B-A858-704B8E15DF4D}">
      <dgm:prSet/>
      <dgm:spPr/>
      <dgm:t>
        <a:bodyPr/>
        <a:lstStyle/>
        <a:p>
          <a:endParaRPr lang="en-US"/>
        </a:p>
      </dgm:t>
    </dgm:pt>
    <dgm:pt modelId="{EF6844C7-1C6C-2D45-9360-555BC9EC3F27}" type="sibTrans" cxnId="{4B7DCBF2-BCAA-3A4B-A858-704B8E15DF4D}">
      <dgm:prSet/>
      <dgm:spPr/>
      <dgm:t>
        <a:bodyPr/>
        <a:lstStyle/>
        <a:p>
          <a:endParaRPr lang="en-US"/>
        </a:p>
      </dgm:t>
    </dgm:pt>
    <dgm:pt modelId="{C2F19692-15EF-694B-98AE-EE5362FEE55B}" type="pres">
      <dgm:prSet presAssocID="{F1165FF3-EA24-0046-A922-6198D5FA8D9C}" presName="CompostProcess" presStyleCnt="0">
        <dgm:presLayoutVars>
          <dgm:dir/>
          <dgm:resizeHandles val="exact"/>
        </dgm:presLayoutVars>
      </dgm:prSet>
      <dgm:spPr/>
    </dgm:pt>
    <dgm:pt modelId="{086797E6-8013-4841-90D5-DC2D7C43EDB0}" type="pres">
      <dgm:prSet presAssocID="{F1165FF3-EA24-0046-A922-6198D5FA8D9C}" presName="arrow" presStyleLbl="bgShp" presStyleIdx="0" presStyleCnt="1" custLinFactNeighborX="2464" custLinFactNeighborY="900"/>
      <dgm:spPr/>
    </dgm:pt>
    <dgm:pt modelId="{94DED26A-ACC2-D54B-A190-57F407BC7658}" type="pres">
      <dgm:prSet presAssocID="{F1165FF3-EA24-0046-A922-6198D5FA8D9C}" presName="linearProcess" presStyleCnt="0"/>
      <dgm:spPr/>
    </dgm:pt>
    <dgm:pt modelId="{28BFE4F7-0B6D-2642-9F60-086FB91D9A24}" type="pres">
      <dgm:prSet presAssocID="{FAC52846-2092-5D47-A948-20F7D45BEB78}" presName="textNode" presStyleLbl="node1" presStyleIdx="0" presStyleCnt="5">
        <dgm:presLayoutVars>
          <dgm:bulletEnabled val="1"/>
        </dgm:presLayoutVars>
      </dgm:prSet>
      <dgm:spPr/>
    </dgm:pt>
    <dgm:pt modelId="{D1A331CA-FD92-BA4F-BA6D-DFB1973745A6}" type="pres">
      <dgm:prSet presAssocID="{BB10639C-2C41-A54B-876B-1097659D9B6A}" presName="sibTrans" presStyleCnt="0"/>
      <dgm:spPr/>
    </dgm:pt>
    <dgm:pt modelId="{8CFBA223-BE1E-DB4F-92D4-70EDD77DA9FB}" type="pres">
      <dgm:prSet presAssocID="{002B3433-7C22-7042-9FA1-DB2107F0E1C5}" presName="textNode" presStyleLbl="node1" presStyleIdx="1" presStyleCnt="5">
        <dgm:presLayoutVars>
          <dgm:bulletEnabled val="1"/>
        </dgm:presLayoutVars>
      </dgm:prSet>
      <dgm:spPr/>
    </dgm:pt>
    <dgm:pt modelId="{BFCE7DEA-0FC6-BC4A-9537-A1733D42590B}" type="pres">
      <dgm:prSet presAssocID="{8E86A352-E8EB-7343-87D1-3453C82FF6E5}" presName="sibTrans" presStyleCnt="0"/>
      <dgm:spPr/>
    </dgm:pt>
    <dgm:pt modelId="{296E0839-B7DA-9E4C-ABEF-687B74C1A195}" type="pres">
      <dgm:prSet presAssocID="{5CA389B3-1408-4449-A5A6-45353C717310}" presName="textNode" presStyleLbl="node1" presStyleIdx="2" presStyleCnt="5">
        <dgm:presLayoutVars>
          <dgm:bulletEnabled val="1"/>
        </dgm:presLayoutVars>
      </dgm:prSet>
      <dgm:spPr/>
    </dgm:pt>
    <dgm:pt modelId="{F200F747-CB8A-9241-B537-9D0E6483B334}" type="pres">
      <dgm:prSet presAssocID="{6550FA0A-F5EC-2346-B877-A194EA4E0D38}" presName="sibTrans" presStyleCnt="0"/>
      <dgm:spPr/>
    </dgm:pt>
    <dgm:pt modelId="{EB268B44-98B3-FD44-A58E-2789417AC18A}" type="pres">
      <dgm:prSet presAssocID="{8E1638AC-DF76-DB4E-8FD8-1596C0A714CB}" presName="textNode" presStyleLbl="node1" presStyleIdx="3" presStyleCnt="5">
        <dgm:presLayoutVars>
          <dgm:bulletEnabled val="1"/>
        </dgm:presLayoutVars>
      </dgm:prSet>
      <dgm:spPr/>
    </dgm:pt>
    <dgm:pt modelId="{7F858E8C-1199-9041-B075-B1C89325128C}" type="pres">
      <dgm:prSet presAssocID="{E51F8B7E-C6CF-A245-8350-E17A6E753C7D}" presName="sibTrans" presStyleCnt="0"/>
      <dgm:spPr/>
    </dgm:pt>
    <dgm:pt modelId="{5828CDA1-1C67-4C49-8B43-7638EB74EA0A}" type="pres">
      <dgm:prSet presAssocID="{F6A1E387-EC3A-3A41-90BE-E7367D02F55F}" presName="textNode" presStyleLbl="node1" presStyleIdx="4" presStyleCnt="5">
        <dgm:presLayoutVars>
          <dgm:bulletEnabled val="1"/>
        </dgm:presLayoutVars>
      </dgm:prSet>
      <dgm:spPr/>
    </dgm:pt>
  </dgm:ptLst>
  <dgm:cxnLst>
    <dgm:cxn modelId="{FEA3841B-CAFA-BE41-8B1D-EBBF870A465D}" srcId="{F1165FF3-EA24-0046-A922-6198D5FA8D9C}" destId="{002B3433-7C22-7042-9FA1-DB2107F0E1C5}" srcOrd="1" destOrd="0" parTransId="{54CD6A7A-E22C-0444-8CD1-E786F8B509B8}" sibTransId="{8E86A352-E8EB-7343-87D1-3453C82FF6E5}"/>
    <dgm:cxn modelId="{59E6D645-7DDF-4A46-8390-453743D92ACA}" srcId="{F1165FF3-EA24-0046-A922-6198D5FA8D9C}" destId="{8E1638AC-DF76-DB4E-8FD8-1596C0A714CB}" srcOrd="3" destOrd="0" parTransId="{08FD477C-4C72-114E-8B81-ADD98D5BBC37}" sibTransId="{E51F8B7E-C6CF-A245-8350-E17A6E753C7D}"/>
    <dgm:cxn modelId="{1D212549-25B7-BA40-9C81-9E813AD27034}" srcId="{F1165FF3-EA24-0046-A922-6198D5FA8D9C}" destId="{5CA389B3-1408-4449-A5A6-45353C717310}" srcOrd="2" destOrd="0" parTransId="{A705A0F4-6E31-A740-AD0A-EF8AC0DEAFC9}" sibTransId="{6550FA0A-F5EC-2346-B877-A194EA4E0D38}"/>
    <dgm:cxn modelId="{BF2B4263-9840-FC41-A124-FBC153B4531B}" type="presOf" srcId="{5CA389B3-1408-4449-A5A6-45353C717310}" destId="{296E0839-B7DA-9E4C-ABEF-687B74C1A195}" srcOrd="0" destOrd="0" presId="urn:microsoft.com/office/officeart/2005/8/layout/hProcess9"/>
    <dgm:cxn modelId="{59F5707D-B080-AC4F-879C-BA5351CFE483}" type="presOf" srcId="{FAC52846-2092-5D47-A948-20F7D45BEB78}" destId="{28BFE4F7-0B6D-2642-9F60-086FB91D9A24}" srcOrd="0" destOrd="0" presId="urn:microsoft.com/office/officeart/2005/8/layout/hProcess9"/>
    <dgm:cxn modelId="{98BF7D9C-440D-6846-B2AF-A9191907D48E}" type="presOf" srcId="{F6A1E387-EC3A-3A41-90BE-E7367D02F55F}" destId="{5828CDA1-1C67-4C49-8B43-7638EB74EA0A}" srcOrd="0" destOrd="0" presId="urn:microsoft.com/office/officeart/2005/8/layout/hProcess9"/>
    <dgm:cxn modelId="{C36AEAB7-1FE8-2445-842E-22BB5370D5CD}" srcId="{F1165FF3-EA24-0046-A922-6198D5FA8D9C}" destId="{FAC52846-2092-5D47-A948-20F7D45BEB78}" srcOrd="0" destOrd="0" parTransId="{3EB955A2-12B7-644E-9D71-F845B373041E}" sibTransId="{BB10639C-2C41-A54B-876B-1097659D9B6A}"/>
    <dgm:cxn modelId="{356550BC-B469-1447-9626-07087283F452}" type="presOf" srcId="{8E1638AC-DF76-DB4E-8FD8-1596C0A714CB}" destId="{EB268B44-98B3-FD44-A58E-2789417AC18A}" srcOrd="0" destOrd="0" presId="urn:microsoft.com/office/officeart/2005/8/layout/hProcess9"/>
    <dgm:cxn modelId="{1F9CA9E4-1771-FE44-9F2C-7365FAB93AFB}" type="presOf" srcId="{002B3433-7C22-7042-9FA1-DB2107F0E1C5}" destId="{8CFBA223-BE1E-DB4F-92D4-70EDD77DA9FB}" srcOrd="0" destOrd="0" presId="urn:microsoft.com/office/officeart/2005/8/layout/hProcess9"/>
    <dgm:cxn modelId="{A7510DEC-2522-4C44-8EE1-2CC421382970}" type="presOf" srcId="{F1165FF3-EA24-0046-A922-6198D5FA8D9C}" destId="{C2F19692-15EF-694B-98AE-EE5362FEE55B}" srcOrd="0" destOrd="0" presId="urn:microsoft.com/office/officeart/2005/8/layout/hProcess9"/>
    <dgm:cxn modelId="{4B7DCBF2-BCAA-3A4B-A858-704B8E15DF4D}" srcId="{F1165FF3-EA24-0046-A922-6198D5FA8D9C}" destId="{F6A1E387-EC3A-3A41-90BE-E7367D02F55F}" srcOrd="4" destOrd="0" parTransId="{C82CA01B-2200-D44D-831D-993C0D819341}" sibTransId="{EF6844C7-1C6C-2D45-9360-555BC9EC3F27}"/>
    <dgm:cxn modelId="{584FC86F-7972-7946-82F3-2A6660FFBA48}" type="presParOf" srcId="{C2F19692-15EF-694B-98AE-EE5362FEE55B}" destId="{086797E6-8013-4841-90D5-DC2D7C43EDB0}" srcOrd="0" destOrd="0" presId="urn:microsoft.com/office/officeart/2005/8/layout/hProcess9"/>
    <dgm:cxn modelId="{D3BA7A3F-9AC0-4D4F-AF6B-F361904B84F1}" type="presParOf" srcId="{C2F19692-15EF-694B-98AE-EE5362FEE55B}" destId="{94DED26A-ACC2-D54B-A190-57F407BC7658}" srcOrd="1" destOrd="0" presId="urn:microsoft.com/office/officeart/2005/8/layout/hProcess9"/>
    <dgm:cxn modelId="{C75629B8-394F-334A-9B04-06C564953F86}" type="presParOf" srcId="{94DED26A-ACC2-D54B-A190-57F407BC7658}" destId="{28BFE4F7-0B6D-2642-9F60-086FB91D9A24}" srcOrd="0" destOrd="0" presId="urn:microsoft.com/office/officeart/2005/8/layout/hProcess9"/>
    <dgm:cxn modelId="{87C1DF6C-9514-8344-8BBE-047075CB8AEB}" type="presParOf" srcId="{94DED26A-ACC2-D54B-A190-57F407BC7658}" destId="{D1A331CA-FD92-BA4F-BA6D-DFB1973745A6}" srcOrd="1" destOrd="0" presId="urn:microsoft.com/office/officeart/2005/8/layout/hProcess9"/>
    <dgm:cxn modelId="{0DD3C515-72A5-D84A-BE1A-B9C39B2BA9C6}" type="presParOf" srcId="{94DED26A-ACC2-D54B-A190-57F407BC7658}" destId="{8CFBA223-BE1E-DB4F-92D4-70EDD77DA9FB}" srcOrd="2" destOrd="0" presId="urn:microsoft.com/office/officeart/2005/8/layout/hProcess9"/>
    <dgm:cxn modelId="{0DFE42AD-670A-124E-A8AE-74C89B73FFE8}" type="presParOf" srcId="{94DED26A-ACC2-D54B-A190-57F407BC7658}" destId="{BFCE7DEA-0FC6-BC4A-9537-A1733D42590B}" srcOrd="3" destOrd="0" presId="urn:microsoft.com/office/officeart/2005/8/layout/hProcess9"/>
    <dgm:cxn modelId="{A08B13A1-54E6-0549-89EE-2D68BF31FD9A}" type="presParOf" srcId="{94DED26A-ACC2-D54B-A190-57F407BC7658}" destId="{296E0839-B7DA-9E4C-ABEF-687B74C1A195}" srcOrd="4" destOrd="0" presId="urn:microsoft.com/office/officeart/2005/8/layout/hProcess9"/>
    <dgm:cxn modelId="{7C134CE9-0CA9-BA4D-AA57-C982F42B8644}" type="presParOf" srcId="{94DED26A-ACC2-D54B-A190-57F407BC7658}" destId="{F200F747-CB8A-9241-B537-9D0E6483B334}" srcOrd="5" destOrd="0" presId="urn:microsoft.com/office/officeart/2005/8/layout/hProcess9"/>
    <dgm:cxn modelId="{2B832AC6-5F05-BC41-9E7C-ADA6CD18F7DC}" type="presParOf" srcId="{94DED26A-ACC2-D54B-A190-57F407BC7658}" destId="{EB268B44-98B3-FD44-A58E-2789417AC18A}" srcOrd="6" destOrd="0" presId="urn:microsoft.com/office/officeart/2005/8/layout/hProcess9"/>
    <dgm:cxn modelId="{87FA1255-81CE-BA48-9458-4E884CDFD7EB}" type="presParOf" srcId="{94DED26A-ACC2-D54B-A190-57F407BC7658}" destId="{7F858E8C-1199-9041-B075-B1C89325128C}" srcOrd="7" destOrd="0" presId="urn:microsoft.com/office/officeart/2005/8/layout/hProcess9"/>
    <dgm:cxn modelId="{FC9992E5-5F55-584C-894A-6B347F18458A}" type="presParOf" srcId="{94DED26A-ACC2-D54B-A190-57F407BC7658}" destId="{5828CDA1-1C67-4C49-8B43-7638EB74EA0A}"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1165FF3-EA24-0046-A922-6198D5FA8D9C}" type="doc">
      <dgm:prSet loTypeId="urn:microsoft.com/office/officeart/2005/8/layout/hProcess9" loCatId="" qsTypeId="urn:microsoft.com/office/officeart/2005/8/quickstyle/simple1" qsCatId="simple" csTypeId="urn:microsoft.com/office/officeart/2005/8/colors/colorful5" csCatId="colorful" phldr="1"/>
      <dgm:spPr/>
    </dgm:pt>
    <dgm:pt modelId="{FAC52846-2092-5D47-A948-20F7D45BEB78}">
      <dgm:prSet phldrT="[Text]"/>
      <dgm:spPr/>
      <dgm:t>
        <a:bodyPr/>
        <a:lstStyle/>
        <a:p>
          <a:r>
            <a:rPr lang="en-US" dirty="0"/>
            <a:t>Stress or injury</a:t>
          </a:r>
        </a:p>
      </dgm:t>
    </dgm:pt>
    <dgm:pt modelId="{3EB955A2-12B7-644E-9D71-F845B373041E}" type="parTrans" cxnId="{C36AEAB7-1FE8-2445-842E-22BB5370D5CD}">
      <dgm:prSet/>
      <dgm:spPr/>
      <dgm:t>
        <a:bodyPr/>
        <a:lstStyle/>
        <a:p>
          <a:endParaRPr lang="en-US"/>
        </a:p>
      </dgm:t>
    </dgm:pt>
    <dgm:pt modelId="{BB10639C-2C41-A54B-876B-1097659D9B6A}" type="sibTrans" cxnId="{C36AEAB7-1FE8-2445-842E-22BB5370D5CD}">
      <dgm:prSet/>
      <dgm:spPr/>
      <dgm:t>
        <a:bodyPr/>
        <a:lstStyle/>
        <a:p>
          <a:endParaRPr lang="en-US"/>
        </a:p>
      </dgm:t>
    </dgm:pt>
    <dgm:pt modelId="{002B3433-7C22-7042-9FA1-DB2107F0E1C5}">
      <dgm:prSet phldrT="[Text]"/>
      <dgm:spPr/>
      <dgm:t>
        <a:bodyPr/>
        <a:lstStyle/>
        <a:p>
          <a:r>
            <a:rPr lang="en-US" dirty="0"/>
            <a:t>Impaired fat absorption (30-50%)</a:t>
          </a:r>
          <a:r>
            <a:rPr lang="en-US" baseline="30000" dirty="0"/>
            <a:t>!</a:t>
          </a:r>
        </a:p>
      </dgm:t>
    </dgm:pt>
    <dgm:pt modelId="{54CD6A7A-E22C-0444-8CD1-E786F8B509B8}" type="parTrans" cxnId="{FEA3841B-CAFA-BE41-8B1D-EBBF870A465D}">
      <dgm:prSet/>
      <dgm:spPr/>
      <dgm:t>
        <a:bodyPr/>
        <a:lstStyle/>
        <a:p>
          <a:endParaRPr lang="en-US"/>
        </a:p>
      </dgm:t>
    </dgm:pt>
    <dgm:pt modelId="{8E86A352-E8EB-7343-87D1-3453C82FF6E5}" type="sibTrans" cxnId="{FEA3841B-CAFA-BE41-8B1D-EBBF870A465D}">
      <dgm:prSet/>
      <dgm:spPr/>
      <dgm:t>
        <a:bodyPr/>
        <a:lstStyle/>
        <a:p>
          <a:endParaRPr lang="en-US"/>
        </a:p>
      </dgm:t>
    </dgm:pt>
    <dgm:pt modelId="{54FD48EB-7E86-A042-BAF0-D8CB549EC60B}">
      <dgm:prSet phldrT="[Text]"/>
      <dgm:spPr/>
      <dgm:t>
        <a:bodyPr/>
        <a:lstStyle/>
        <a:p>
          <a:r>
            <a:rPr lang="en-US" dirty="0"/>
            <a:t>Delayed gastric emptying* or TF directly in stomach/duo</a:t>
          </a:r>
        </a:p>
      </dgm:t>
    </dgm:pt>
    <dgm:pt modelId="{328FB675-7204-7940-B58D-88DB8774CB1D}" type="parTrans" cxnId="{D7BB9510-6B17-6645-89E2-9B7D6E853FA8}">
      <dgm:prSet/>
      <dgm:spPr/>
      <dgm:t>
        <a:bodyPr/>
        <a:lstStyle/>
        <a:p>
          <a:endParaRPr lang="en-US"/>
        </a:p>
      </dgm:t>
    </dgm:pt>
    <dgm:pt modelId="{0F4A0A27-134D-5F48-89EE-1FD7A4597711}" type="sibTrans" cxnId="{D7BB9510-6B17-6645-89E2-9B7D6E853FA8}">
      <dgm:prSet/>
      <dgm:spPr/>
      <dgm:t>
        <a:bodyPr/>
        <a:lstStyle/>
        <a:p>
          <a:endParaRPr lang="en-US"/>
        </a:p>
      </dgm:t>
    </dgm:pt>
    <dgm:pt modelId="{09517426-1E82-F049-B7D6-3A4881EF4B9E}">
      <dgm:prSet phldrT="[Text]"/>
      <dgm:spPr/>
      <dgm:t>
        <a:bodyPr/>
        <a:lstStyle/>
        <a:p>
          <a:r>
            <a:rPr lang="en-US" dirty="0"/>
            <a:t>Ileus / lower propulsions limit chyme exposure to hydrolases &amp; lipase</a:t>
          </a:r>
        </a:p>
      </dgm:t>
    </dgm:pt>
    <dgm:pt modelId="{9DB1A0B3-89C0-2441-87ED-14C6FB1391E0}" type="parTrans" cxnId="{9FCFD32D-EF25-534B-9579-721B46FD8C73}">
      <dgm:prSet/>
      <dgm:spPr/>
      <dgm:t>
        <a:bodyPr/>
        <a:lstStyle/>
        <a:p>
          <a:endParaRPr lang="en-US"/>
        </a:p>
      </dgm:t>
    </dgm:pt>
    <dgm:pt modelId="{901B9B55-BCFE-5A4C-84F0-7BF121026556}" type="sibTrans" cxnId="{9FCFD32D-EF25-534B-9579-721B46FD8C73}">
      <dgm:prSet/>
      <dgm:spPr/>
      <dgm:t>
        <a:bodyPr/>
        <a:lstStyle/>
        <a:p>
          <a:endParaRPr lang="en-US"/>
        </a:p>
      </dgm:t>
    </dgm:pt>
    <dgm:pt modelId="{6FDD1E17-56E7-D84C-8DE4-1AB885E1FB63}">
      <dgm:prSet phldrT="[Text]"/>
      <dgm:spPr/>
      <dgm:t>
        <a:bodyPr/>
        <a:lstStyle/>
        <a:p>
          <a:r>
            <a:rPr lang="en-US" dirty="0"/>
            <a:t>Prokinetic exposure lowers fat absorption**</a:t>
          </a:r>
        </a:p>
      </dgm:t>
    </dgm:pt>
    <dgm:pt modelId="{920F8D7C-C0A7-8D49-BA2B-D1B915559C9F}" type="parTrans" cxnId="{10C82F4C-1765-8248-B108-C43E83742D50}">
      <dgm:prSet/>
      <dgm:spPr/>
      <dgm:t>
        <a:bodyPr/>
        <a:lstStyle/>
        <a:p>
          <a:endParaRPr lang="en-US"/>
        </a:p>
      </dgm:t>
    </dgm:pt>
    <dgm:pt modelId="{AFA23C18-6592-044A-93B4-6AC2CC3A4605}" type="sibTrans" cxnId="{10C82F4C-1765-8248-B108-C43E83742D50}">
      <dgm:prSet/>
      <dgm:spPr/>
      <dgm:t>
        <a:bodyPr/>
        <a:lstStyle/>
        <a:p>
          <a:endParaRPr lang="en-US"/>
        </a:p>
      </dgm:t>
    </dgm:pt>
    <dgm:pt modelId="{2589BA19-B2F6-2B4A-8B0C-E77344D68037}">
      <dgm:prSet phldrT="[Text]"/>
      <dgm:spPr/>
      <dgm:t>
        <a:bodyPr/>
        <a:lstStyle/>
        <a:p>
          <a:r>
            <a:rPr lang="en-US" dirty="0"/>
            <a:t>Ischemic / hypoxemic insults to gut &amp; pancreas decrease function of both</a:t>
          </a:r>
        </a:p>
      </dgm:t>
    </dgm:pt>
    <dgm:pt modelId="{91DF3ADE-AC31-3845-8AF6-317AEBBC6629}" type="parTrans" cxnId="{D7C1F241-40C4-E14A-920F-291E6E35DCFB}">
      <dgm:prSet/>
      <dgm:spPr/>
      <dgm:t>
        <a:bodyPr/>
        <a:lstStyle/>
        <a:p>
          <a:endParaRPr lang="en-US"/>
        </a:p>
      </dgm:t>
    </dgm:pt>
    <dgm:pt modelId="{B3BECB99-DBFE-2742-9476-E0E356D16B4A}" type="sibTrans" cxnId="{D7C1F241-40C4-E14A-920F-291E6E35DCFB}">
      <dgm:prSet/>
      <dgm:spPr/>
      <dgm:t>
        <a:bodyPr/>
        <a:lstStyle/>
        <a:p>
          <a:endParaRPr lang="en-US"/>
        </a:p>
      </dgm:t>
    </dgm:pt>
    <dgm:pt modelId="{C2F19692-15EF-694B-98AE-EE5362FEE55B}" type="pres">
      <dgm:prSet presAssocID="{F1165FF3-EA24-0046-A922-6198D5FA8D9C}" presName="CompostProcess" presStyleCnt="0">
        <dgm:presLayoutVars>
          <dgm:dir/>
          <dgm:resizeHandles val="exact"/>
        </dgm:presLayoutVars>
      </dgm:prSet>
      <dgm:spPr/>
    </dgm:pt>
    <dgm:pt modelId="{086797E6-8013-4841-90D5-DC2D7C43EDB0}" type="pres">
      <dgm:prSet presAssocID="{F1165FF3-EA24-0046-A922-6198D5FA8D9C}" presName="arrow" presStyleLbl="bgShp" presStyleIdx="0" presStyleCnt="1" custLinFactNeighborX="-876" custLinFactNeighborY="3795"/>
      <dgm:spPr/>
    </dgm:pt>
    <dgm:pt modelId="{94DED26A-ACC2-D54B-A190-57F407BC7658}" type="pres">
      <dgm:prSet presAssocID="{F1165FF3-EA24-0046-A922-6198D5FA8D9C}" presName="linearProcess" presStyleCnt="0"/>
      <dgm:spPr/>
    </dgm:pt>
    <dgm:pt modelId="{28BFE4F7-0B6D-2642-9F60-086FB91D9A24}" type="pres">
      <dgm:prSet presAssocID="{FAC52846-2092-5D47-A948-20F7D45BEB78}" presName="textNode" presStyleLbl="node1" presStyleIdx="0" presStyleCnt="6">
        <dgm:presLayoutVars>
          <dgm:bulletEnabled val="1"/>
        </dgm:presLayoutVars>
      </dgm:prSet>
      <dgm:spPr/>
    </dgm:pt>
    <dgm:pt modelId="{D1A331CA-FD92-BA4F-BA6D-DFB1973745A6}" type="pres">
      <dgm:prSet presAssocID="{BB10639C-2C41-A54B-876B-1097659D9B6A}" presName="sibTrans" presStyleCnt="0"/>
      <dgm:spPr/>
    </dgm:pt>
    <dgm:pt modelId="{E5E697E0-30B9-E045-B229-04340423E3B4}" type="pres">
      <dgm:prSet presAssocID="{54FD48EB-7E86-A042-BAF0-D8CB549EC60B}" presName="textNode" presStyleLbl="node1" presStyleIdx="1" presStyleCnt="6">
        <dgm:presLayoutVars>
          <dgm:bulletEnabled val="1"/>
        </dgm:presLayoutVars>
      </dgm:prSet>
      <dgm:spPr/>
    </dgm:pt>
    <dgm:pt modelId="{F333AF35-17C9-6A42-8E1E-E7E1535701A7}" type="pres">
      <dgm:prSet presAssocID="{0F4A0A27-134D-5F48-89EE-1FD7A4597711}" presName="sibTrans" presStyleCnt="0"/>
      <dgm:spPr/>
    </dgm:pt>
    <dgm:pt modelId="{5D9E294A-BDE6-DB44-97AB-12AC4171B02A}" type="pres">
      <dgm:prSet presAssocID="{09517426-1E82-F049-B7D6-3A4881EF4B9E}" presName="textNode" presStyleLbl="node1" presStyleIdx="2" presStyleCnt="6">
        <dgm:presLayoutVars>
          <dgm:bulletEnabled val="1"/>
        </dgm:presLayoutVars>
      </dgm:prSet>
      <dgm:spPr/>
    </dgm:pt>
    <dgm:pt modelId="{90FB7D09-9DA4-B94A-8187-21172D123F7F}" type="pres">
      <dgm:prSet presAssocID="{901B9B55-BCFE-5A4C-84F0-7BF121026556}" presName="sibTrans" presStyleCnt="0"/>
      <dgm:spPr/>
    </dgm:pt>
    <dgm:pt modelId="{870E4D19-554F-214D-969E-FA20BBD66BF6}" type="pres">
      <dgm:prSet presAssocID="{6FDD1E17-56E7-D84C-8DE4-1AB885E1FB63}" presName="textNode" presStyleLbl="node1" presStyleIdx="3" presStyleCnt="6">
        <dgm:presLayoutVars>
          <dgm:bulletEnabled val="1"/>
        </dgm:presLayoutVars>
      </dgm:prSet>
      <dgm:spPr/>
    </dgm:pt>
    <dgm:pt modelId="{45BA1F28-F093-B442-9FF6-C016A0D49750}" type="pres">
      <dgm:prSet presAssocID="{AFA23C18-6592-044A-93B4-6AC2CC3A4605}" presName="sibTrans" presStyleCnt="0"/>
      <dgm:spPr/>
    </dgm:pt>
    <dgm:pt modelId="{67100509-1544-D840-B668-D52BEEEAABFE}" type="pres">
      <dgm:prSet presAssocID="{2589BA19-B2F6-2B4A-8B0C-E77344D68037}" presName="textNode" presStyleLbl="node1" presStyleIdx="4" presStyleCnt="6">
        <dgm:presLayoutVars>
          <dgm:bulletEnabled val="1"/>
        </dgm:presLayoutVars>
      </dgm:prSet>
      <dgm:spPr/>
    </dgm:pt>
    <dgm:pt modelId="{CB972B0A-D8B8-C94F-948F-053B16890E4D}" type="pres">
      <dgm:prSet presAssocID="{B3BECB99-DBFE-2742-9476-E0E356D16B4A}" presName="sibTrans" presStyleCnt="0"/>
      <dgm:spPr/>
    </dgm:pt>
    <dgm:pt modelId="{8CFBA223-BE1E-DB4F-92D4-70EDD77DA9FB}" type="pres">
      <dgm:prSet presAssocID="{002B3433-7C22-7042-9FA1-DB2107F0E1C5}" presName="textNode" presStyleLbl="node1" presStyleIdx="5" presStyleCnt="6">
        <dgm:presLayoutVars>
          <dgm:bulletEnabled val="1"/>
        </dgm:presLayoutVars>
      </dgm:prSet>
      <dgm:spPr/>
    </dgm:pt>
  </dgm:ptLst>
  <dgm:cxnLst>
    <dgm:cxn modelId="{D7BB9510-6B17-6645-89E2-9B7D6E853FA8}" srcId="{F1165FF3-EA24-0046-A922-6198D5FA8D9C}" destId="{54FD48EB-7E86-A042-BAF0-D8CB549EC60B}" srcOrd="1" destOrd="0" parTransId="{328FB675-7204-7940-B58D-88DB8774CB1D}" sibTransId="{0F4A0A27-134D-5F48-89EE-1FD7A4597711}"/>
    <dgm:cxn modelId="{FEA3841B-CAFA-BE41-8B1D-EBBF870A465D}" srcId="{F1165FF3-EA24-0046-A922-6198D5FA8D9C}" destId="{002B3433-7C22-7042-9FA1-DB2107F0E1C5}" srcOrd="5" destOrd="0" parTransId="{54CD6A7A-E22C-0444-8CD1-E786F8B509B8}" sibTransId="{8E86A352-E8EB-7343-87D1-3453C82FF6E5}"/>
    <dgm:cxn modelId="{9FCFD32D-EF25-534B-9579-721B46FD8C73}" srcId="{F1165FF3-EA24-0046-A922-6198D5FA8D9C}" destId="{09517426-1E82-F049-B7D6-3A4881EF4B9E}" srcOrd="2" destOrd="0" parTransId="{9DB1A0B3-89C0-2441-87ED-14C6FB1391E0}" sibTransId="{901B9B55-BCFE-5A4C-84F0-7BF121026556}"/>
    <dgm:cxn modelId="{0FA20E3B-5FA1-3745-A95B-A587B0489C97}" type="presOf" srcId="{6FDD1E17-56E7-D84C-8DE4-1AB885E1FB63}" destId="{870E4D19-554F-214D-969E-FA20BBD66BF6}" srcOrd="0" destOrd="0" presId="urn:microsoft.com/office/officeart/2005/8/layout/hProcess9"/>
    <dgm:cxn modelId="{D7C1F241-40C4-E14A-920F-291E6E35DCFB}" srcId="{F1165FF3-EA24-0046-A922-6198D5FA8D9C}" destId="{2589BA19-B2F6-2B4A-8B0C-E77344D68037}" srcOrd="4" destOrd="0" parTransId="{91DF3ADE-AC31-3845-8AF6-317AEBBC6629}" sibTransId="{B3BECB99-DBFE-2742-9476-E0E356D16B4A}"/>
    <dgm:cxn modelId="{10C82F4C-1765-8248-B108-C43E83742D50}" srcId="{F1165FF3-EA24-0046-A922-6198D5FA8D9C}" destId="{6FDD1E17-56E7-D84C-8DE4-1AB885E1FB63}" srcOrd="3" destOrd="0" parTransId="{920F8D7C-C0A7-8D49-BA2B-D1B915559C9F}" sibTransId="{AFA23C18-6592-044A-93B4-6AC2CC3A4605}"/>
    <dgm:cxn modelId="{0794266C-32F3-0F4B-8A5F-8EE1B31B47DE}" type="presOf" srcId="{2589BA19-B2F6-2B4A-8B0C-E77344D68037}" destId="{67100509-1544-D840-B668-D52BEEEAABFE}" srcOrd="0" destOrd="0" presId="urn:microsoft.com/office/officeart/2005/8/layout/hProcess9"/>
    <dgm:cxn modelId="{5563CB73-B57C-9E44-89B1-989C397CA7FA}" type="presOf" srcId="{54FD48EB-7E86-A042-BAF0-D8CB549EC60B}" destId="{E5E697E0-30B9-E045-B229-04340423E3B4}" srcOrd="0" destOrd="0" presId="urn:microsoft.com/office/officeart/2005/8/layout/hProcess9"/>
    <dgm:cxn modelId="{59F5707D-B080-AC4F-879C-BA5351CFE483}" type="presOf" srcId="{FAC52846-2092-5D47-A948-20F7D45BEB78}" destId="{28BFE4F7-0B6D-2642-9F60-086FB91D9A24}" srcOrd="0" destOrd="0" presId="urn:microsoft.com/office/officeart/2005/8/layout/hProcess9"/>
    <dgm:cxn modelId="{C36AEAB7-1FE8-2445-842E-22BB5370D5CD}" srcId="{F1165FF3-EA24-0046-A922-6198D5FA8D9C}" destId="{FAC52846-2092-5D47-A948-20F7D45BEB78}" srcOrd="0" destOrd="0" parTransId="{3EB955A2-12B7-644E-9D71-F845B373041E}" sibTransId="{BB10639C-2C41-A54B-876B-1097659D9B6A}"/>
    <dgm:cxn modelId="{5698F5C4-B37F-AD46-AD67-8E2F34723407}" type="presOf" srcId="{09517426-1E82-F049-B7D6-3A4881EF4B9E}" destId="{5D9E294A-BDE6-DB44-97AB-12AC4171B02A}" srcOrd="0" destOrd="0" presId="urn:microsoft.com/office/officeart/2005/8/layout/hProcess9"/>
    <dgm:cxn modelId="{1F9CA9E4-1771-FE44-9F2C-7365FAB93AFB}" type="presOf" srcId="{002B3433-7C22-7042-9FA1-DB2107F0E1C5}" destId="{8CFBA223-BE1E-DB4F-92D4-70EDD77DA9FB}" srcOrd="0" destOrd="0" presId="urn:microsoft.com/office/officeart/2005/8/layout/hProcess9"/>
    <dgm:cxn modelId="{A7510DEC-2522-4C44-8EE1-2CC421382970}" type="presOf" srcId="{F1165FF3-EA24-0046-A922-6198D5FA8D9C}" destId="{C2F19692-15EF-694B-98AE-EE5362FEE55B}" srcOrd="0" destOrd="0" presId="urn:microsoft.com/office/officeart/2005/8/layout/hProcess9"/>
    <dgm:cxn modelId="{584FC86F-7972-7946-82F3-2A6660FFBA48}" type="presParOf" srcId="{C2F19692-15EF-694B-98AE-EE5362FEE55B}" destId="{086797E6-8013-4841-90D5-DC2D7C43EDB0}" srcOrd="0" destOrd="0" presId="urn:microsoft.com/office/officeart/2005/8/layout/hProcess9"/>
    <dgm:cxn modelId="{D3BA7A3F-9AC0-4D4F-AF6B-F361904B84F1}" type="presParOf" srcId="{C2F19692-15EF-694B-98AE-EE5362FEE55B}" destId="{94DED26A-ACC2-D54B-A190-57F407BC7658}" srcOrd="1" destOrd="0" presId="urn:microsoft.com/office/officeart/2005/8/layout/hProcess9"/>
    <dgm:cxn modelId="{C75629B8-394F-334A-9B04-06C564953F86}" type="presParOf" srcId="{94DED26A-ACC2-D54B-A190-57F407BC7658}" destId="{28BFE4F7-0B6D-2642-9F60-086FB91D9A24}" srcOrd="0" destOrd="0" presId="urn:microsoft.com/office/officeart/2005/8/layout/hProcess9"/>
    <dgm:cxn modelId="{87C1DF6C-9514-8344-8BBE-047075CB8AEB}" type="presParOf" srcId="{94DED26A-ACC2-D54B-A190-57F407BC7658}" destId="{D1A331CA-FD92-BA4F-BA6D-DFB1973745A6}" srcOrd="1" destOrd="0" presId="urn:microsoft.com/office/officeart/2005/8/layout/hProcess9"/>
    <dgm:cxn modelId="{7BDA82A5-EB29-AC47-AC06-D237F9004F22}" type="presParOf" srcId="{94DED26A-ACC2-D54B-A190-57F407BC7658}" destId="{E5E697E0-30B9-E045-B229-04340423E3B4}" srcOrd="2" destOrd="0" presId="urn:microsoft.com/office/officeart/2005/8/layout/hProcess9"/>
    <dgm:cxn modelId="{71D28B03-0BC5-0B44-A6A2-01FC5AAD6FB3}" type="presParOf" srcId="{94DED26A-ACC2-D54B-A190-57F407BC7658}" destId="{F333AF35-17C9-6A42-8E1E-E7E1535701A7}" srcOrd="3" destOrd="0" presId="urn:microsoft.com/office/officeart/2005/8/layout/hProcess9"/>
    <dgm:cxn modelId="{5E895E5B-139D-264D-B536-528D067B0DD2}" type="presParOf" srcId="{94DED26A-ACC2-D54B-A190-57F407BC7658}" destId="{5D9E294A-BDE6-DB44-97AB-12AC4171B02A}" srcOrd="4" destOrd="0" presId="urn:microsoft.com/office/officeart/2005/8/layout/hProcess9"/>
    <dgm:cxn modelId="{6FF6FCAE-AFA5-A341-AA61-5013F294004B}" type="presParOf" srcId="{94DED26A-ACC2-D54B-A190-57F407BC7658}" destId="{90FB7D09-9DA4-B94A-8187-21172D123F7F}" srcOrd="5" destOrd="0" presId="urn:microsoft.com/office/officeart/2005/8/layout/hProcess9"/>
    <dgm:cxn modelId="{9B3C8CA6-DE08-9842-9CFA-0A83C5E38E0B}" type="presParOf" srcId="{94DED26A-ACC2-D54B-A190-57F407BC7658}" destId="{870E4D19-554F-214D-969E-FA20BBD66BF6}" srcOrd="6" destOrd="0" presId="urn:microsoft.com/office/officeart/2005/8/layout/hProcess9"/>
    <dgm:cxn modelId="{C603023D-DB60-3243-88E0-722F775C3C80}" type="presParOf" srcId="{94DED26A-ACC2-D54B-A190-57F407BC7658}" destId="{45BA1F28-F093-B442-9FF6-C016A0D49750}" srcOrd="7" destOrd="0" presId="urn:microsoft.com/office/officeart/2005/8/layout/hProcess9"/>
    <dgm:cxn modelId="{46308E1F-09E2-D94B-BCF9-A409F013A05B}" type="presParOf" srcId="{94DED26A-ACC2-D54B-A190-57F407BC7658}" destId="{67100509-1544-D840-B668-D52BEEEAABFE}" srcOrd="8" destOrd="0" presId="urn:microsoft.com/office/officeart/2005/8/layout/hProcess9"/>
    <dgm:cxn modelId="{C71F41D7-ADCF-D440-91CD-95217030EAC8}" type="presParOf" srcId="{94DED26A-ACC2-D54B-A190-57F407BC7658}" destId="{CB972B0A-D8B8-C94F-948F-053B16890E4D}" srcOrd="9" destOrd="0" presId="urn:microsoft.com/office/officeart/2005/8/layout/hProcess9"/>
    <dgm:cxn modelId="{0DD3C515-72A5-D84A-BE1A-B9C39B2BA9C6}" type="presParOf" srcId="{94DED26A-ACC2-D54B-A190-57F407BC7658}" destId="{8CFBA223-BE1E-DB4F-92D4-70EDD77DA9FB}" srcOrd="10" destOrd="0" presId="urn:microsoft.com/office/officeart/2005/8/layout/hProcess9"/>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500F527-CD4A-4517-98A5-E38D4897045F}"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94C8C220-EE40-441A-9F87-E207C0817472}">
      <dgm:prSet phldrT="[Text]"/>
      <dgm:spPr/>
      <dgm:t>
        <a:bodyPr/>
        <a:lstStyle/>
        <a:p>
          <a:r>
            <a:rPr lang="en-US" dirty="0"/>
            <a:t>Hypermetabolic state</a:t>
          </a:r>
        </a:p>
      </dgm:t>
    </dgm:pt>
    <dgm:pt modelId="{AAC27D3F-6CF0-4416-AF3E-599B967BD536}" type="parTrans" cxnId="{4DB50548-720C-4350-898A-E2AD267A5F67}">
      <dgm:prSet/>
      <dgm:spPr/>
      <dgm:t>
        <a:bodyPr/>
        <a:lstStyle/>
        <a:p>
          <a:endParaRPr lang="en-US"/>
        </a:p>
      </dgm:t>
    </dgm:pt>
    <dgm:pt modelId="{0489548A-7AF7-444D-9FD7-672D7181EF98}" type="sibTrans" cxnId="{4DB50548-720C-4350-898A-E2AD267A5F67}">
      <dgm:prSet/>
      <dgm:spPr/>
      <dgm:t>
        <a:bodyPr/>
        <a:lstStyle/>
        <a:p>
          <a:endParaRPr lang="en-US"/>
        </a:p>
      </dgm:t>
    </dgm:pt>
    <dgm:pt modelId="{0FF489F3-6A6B-41A4-A449-F10C16BD48D2}">
      <dgm:prSet phldrT="[Text]"/>
      <dgm:spPr>
        <a:solidFill>
          <a:srgbClr val="FFC000"/>
        </a:solidFill>
      </dgm:spPr>
      <dgm:t>
        <a:bodyPr/>
        <a:lstStyle/>
        <a:p>
          <a:r>
            <a:rPr lang="en-US" dirty="0"/>
            <a:t>sepsis</a:t>
          </a:r>
        </a:p>
      </dgm:t>
    </dgm:pt>
    <dgm:pt modelId="{C687BFA8-7AAC-42D0-90E5-DA8B4AF6F90A}" type="parTrans" cxnId="{7F80793B-BA94-40B2-BB9C-ECC1F079A91A}">
      <dgm:prSet/>
      <dgm:spPr/>
      <dgm:t>
        <a:bodyPr/>
        <a:lstStyle/>
        <a:p>
          <a:endParaRPr lang="en-US"/>
        </a:p>
      </dgm:t>
    </dgm:pt>
    <dgm:pt modelId="{25D3EE2A-5B2A-4A43-A043-EDDFC0136C45}" type="sibTrans" cxnId="{7F80793B-BA94-40B2-BB9C-ECC1F079A91A}">
      <dgm:prSet/>
      <dgm:spPr/>
      <dgm:t>
        <a:bodyPr/>
        <a:lstStyle/>
        <a:p>
          <a:endParaRPr lang="en-US"/>
        </a:p>
      </dgm:t>
    </dgm:pt>
    <dgm:pt modelId="{45E3493E-34A8-4163-B74B-8F7217958C76}">
      <dgm:prSet phldrT="[Text]"/>
      <dgm:spPr>
        <a:solidFill>
          <a:schemeClr val="accent1">
            <a:lumMod val="60000"/>
            <a:lumOff val="40000"/>
          </a:schemeClr>
        </a:solidFill>
      </dgm:spPr>
      <dgm:t>
        <a:bodyPr/>
        <a:lstStyle/>
        <a:p>
          <a:r>
            <a:rPr lang="en-US" dirty="0"/>
            <a:t>trauma</a:t>
          </a:r>
        </a:p>
      </dgm:t>
    </dgm:pt>
    <dgm:pt modelId="{B0508FA7-87D7-4608-A56D-3000F4D48FB7}" type="parTrans" cxnId="{B3A2AE49-A1F5-4128-8395-7A8B4BD89EA1}">
      <dgm:prSet/>
      <dgm:spPr/>
      <dgm:t>
        <a:bodyPr/>
        <a:lstStyle/>
        <a:p>
          <a:endParaRPr lang="en-US"/>
        </a:p>
      </dgm:t>
    </dgm:pt>
    <dgm:pt modelId="{8E603D13-E748-494C-81E4-1B5011796752}" type="sibTrans" cxnId="{B3A2AE49-A1F5-4128-8395-7A8B4BD89EA1}">
      <dgm:prSet/>
      <dgm:spPr/>
      <dgm:t>
        <a:bodyPr/>
        <a:lstStyle/>
        <a:p>
          <a:endParaRPr lang="en-US"/>
        </a:p>
      </dgm:t>
    </dgm:pt>
    <dgm:pt modelId="{8C03428B-5B86-45B1-82A2-0EE9B7884DD2}">
      <dgm:prSet phldrT="[Text]"/>
      <dgm:spPr>
        <a:solidFill>
          <a:schemeClr val="accent6">
            <a:lumMod val="75000"/>
          </a:schemeClr>
        </a:solidFill>
      </dgm:spPr>
      <dgm:t>
        <a:bodyPr/>
        <a:lstStyle/>
        <a:p>
          <a:r>
            <a:rPr lang="en-US" dirty="0"/>
            <a:t>major surgery</a:t>
          </a:r>
        </a:p>
      </dgm:t>
    </dgm:pt>
    <dgm:pt modelId="{5449402C-4BA4-48E9-A75F-53AAB9896C7D}" type="parTrans" cxnId="{77D93230-B362-4041-B0B7-F50712BBB202}">
      <dgm:prSet/>
      <dgm:spPr/>
      <dgm:t>
        <a:bodyPr/>
        <a:lstStyle/>
        <a:p>
          <a:endParaRPr lang="en-US"/>
        </a:p>
      </dgm:t>
    </dgm:pt>
    <dgm:pt modelId="{30770AA0-3C90-4BE5-8237-6200D72A1257}" type="sibTrans" cxnId="{77D93230-B362-4041-B0B7-F50712BBB202}">
      <dgm:prSet/>
      <dgm:spPr/>
      <dgm:t>
        <a:bodyPr/>
        <a:lstStyle/>
        <a:p>
          <a:endParaRPr lang="en-US"/>
        </a:p>
      </dgm:t>
    </dgm:pt>
    <dgm:pt modelId="{3BC553C7-D658-4ACA-93F7-DB3FFC5AC2DC}">
      <dgm:prSet phldrT="[Text]"/>
      <dgm:spPr>
        <a:solidFill>
          <a:srgbClr val="C00000"/>
        </a:solidFill>
      </dgm:spPr>
      <dgm:t>
        <a:bodyPr/>
        <a:lstStyle/>
        <a:p>
          <a:r>
            <a:rPr lang="en-US" dirty="0"/>
            <a:t>MOF</a:t>
          </a:r>
        </a:p>
      </dgm:t>
    </dgm:pt>
    <dgm:pt modelId="{3C9BF364-CAE8-4C40-A9D3-F9461999322B}" type="parTrans" cxnId="{D85665C3-28FA-49F7-9676-32BACEFEB3E4}">
      <dgm:prSet/>
      <dgm:spPr/>
      <dgm:t>
        <a:bodyPr/>
        <a:lstStyle/>
        <a:p>
          <a:endParaRPr lang="en-US"/>
        </a:p>
      </dgm:t>
    </dgm:pt>
    <dgm:pt modelId="{5E0071AC-2E6C-4C40-9933-DF4D2DDA54D1}" type="sibTrans" cxnId="{D85665C3-28FA-49F7-9676-32BACEFEB3E4}">
      <dgm:prSet/>
      <dgm:spPr/>
      <dgm:t>
        <a:bodyPr/>
        <a:lstStyle/>
        <a:p>
          <a:endParaRPr lang="en-US"/>
        </a:p>
      </dgm:t>
    </dgm:pt>
    <dgm:pt modelId="{86799824-4707-4914-AB29-0FC1AE8716B0}">
      <dgm:prSet phldrT="[Text]"/>
      <dgm:spPr>
        <a:solidFill>
          <a:schemeClr val="tx2">
            <a:lumMod val="60000"/>
            <a:lumOff val="40000"/>
          </a:schemeClr>
        </a:solidFill>
      </dgm:spPr>
      <dgm:t>
        <a:bodyPr/>
        <a:lstStyle/>
        <a:p>
          <a:r>
            <a:rPr lang="en-US" dirty="0"/>
            <a:t>Severe infections</a:t>
          </a:r>
        </a:p>
      </dgm:t>
    </dgm:pt>
    <dgm:pt modelId="{293F2C64-67E3-4666-8D22-0175F3B334B5}" type="parTrans" cxnId="{ED9E27E9-8DA5-4BE5-A9C5-DF1BD5A991E4}">
      <dgm:prSet/>
      <dgm:spPr/>
      <dgm:t>
        <a:bodyPr/>
        <a:lstStyle/>
        <a:p>
          <a:endParaRPr lang="en-US"/>
        </a:p>
      </dgm:t>
    </dgm:pt>
    <dgm:pt modelId="{4C705704-1593-4CDC-B7D0-C474BC5878C9}" type="sibTrans" cxnId="{ED9E27E9-8DA5-4BE5-A9C5-DF1BD5A991E4}">
      <dgm:prSet/>
      <dgm:spPr/>
      <dgm:t>
        <a:bodyPr/>
        <a:lstStyle/>
        <a:p>
          <a:endParaRPr lang="en-US"/>
        </a:p>
      </dgm:t>
    </dgm:pt>
    <dgm:pt modelId="{EFB0511E-727D-4CCA-816B-61CC291901B9}" type="pres">
      <dgm:prSet presAssocID="{D500F527-CD4A-4517-98A5-E38D4897045F}" presName="cycle" presStyleCnt="0">
        <dgm:presLayoutVars>
          <dgm:chMax val="1"/>
          <dgm:dir/>
          <dgm:animLvl val="ctr"/>
          <dgm:resizeHandles val="exact"/>
        </dgm:presLayoutVars>
      </dgm:prSet>
      <dgm:spPr/>
    </dgm:pt>
    <dgm:pt modelId="{95EBDF3A-F654-4CA4-8B9C-C9DDC0CA11EA}" type="pres">
      <dgm:prSet presAssocID="{94C8C220-EE40-441A-9F87-E207C0817472}" presName="centerShape" presStyleLbl="node0" presStyleIdx="0" presStyleCnt="1" custScaleX="167017" custScaleY="86305" custLinFactNeighborX="0" custLinFactNeighborY="-25583"/>
      <dgm:spPr/>
    </dgm:pt>
    <dgm:pt modelId="{F4DCB61D-3B43-45CF-8B07-9BA05ED95A50}" type="pres">
      <dgm:prSet presAssocID="{C687BFA8-7AAC-42D0-90E5-DA8B4AF6F90A}" presName="parTrans" presStyleLbl="bgSibTrans2D1" presStyleIdx="0" presStyleCnt="5"/>
      <dgm:spPr/>
    </dgm:pt>
    <dgm:pt modelId="{649E1FE9-7370-4E41-A346-F1928DD24CA9}" type="pres">
      <dgm:prSet presAssocID="{0FF489F3-6A6B-41A4-A449-F10C16BD48D2}" presName="node" presStyleLbl="node1" presStyleIdx="0" presStyleCnt="5" custScaleX="56636" custScaleY="63219" custRadScaleRad="110137" custRadScaleInc="70124">
        <dgm:presLayoutVars>
          <dgm:bulletEnabled val="1"/>
        </dgm:presLayoutVars>
      </dgm:prSet>
      <dgm:spPr/>
    </dgm:pt>
    <dgm:pt modelId="{B9622D99-0439-442C-944D-BAC1E6BC4A77}" type="pres">
      <dgm:prSet presAssocID="{B0508FA7-87D7-4608-A56D-3000F4D48FB7}" presName="parTrans" presStyleLbl="bgSibTrans2D1" presStyleIdx="1" presStyleCnt="5"/>
      <dgm:spPr/>
    </dgm:pt>
    <dgm:pt modelId="{516F0FED-C716-496C-B9BE-F813DB554ADB}" type="pres">
      <dgm:prSet presAssocID="{45E3493E-34A8-4163-B74B-8F7217958C76}" presName="node" presStyleLbl="node1" presStyleIdx="1" presStyleCnt="5" custScaleX="56636" custScaleY="63219" custRadScaleRad="113628" custRadScaleInc="31985">
        <dgm:presLayoutVars>
          <dgm:bulletEnabled val="1"/>
        </dgm:presLayoutVars>
      </dgm:prSet>
      <dgm:spPr/>
    </dgm:pt>
    <dgm:pt modelId="{8A2A7C5B-380E-40EC-8A8E-DC6E01697023}" type="pres">
      <dgm:prSet presAssocID="{5449402C-4BA4-48E9-A75F-53AAB9896C7D}" presName="parTrans" presStyleLbl="bgSibTrans2D1" presStyleIdx="2" presStyleCnt="5"/>
      <dgm:spPr/>
    </dgm:pt>
    <dgm:pt modelId="{7E4E3B44-3213-4014-AD14-0927CAB86ADA}" type="pres">
      <dgm:prSet presAssocID="{8C03428B-5B86-45B1-82A2-0EE9B7884DD2}" presName="node" presStyleLbl="node1" presStyleIdx="2" presStyleCnt="5" custScaleX="56636" custScaleY="63219" custRadScaleRad="105305" custRadScaleInc="577">
        <dgm:presLayoutVars>
          <dgm:bulletEnabled val="1"/>
        </dgm:presLayoutVars>
      </dgm:prSet>
      <dgm:spPr/>
    </dgm:pt>
    <dgm:pt modelId="{3A398F81-D9B6-40E1-B753-58F4A3086E57}" type="pres">
      <dgm:prSet presAssocID="{3C9BF364-CAE8-4C40-A9D3-F9461999322B}" presName="parTrans" presStyleLbl="bgSibTrans2D1" presStyleIdx="3" presStyleCnt="5"/>
      <dgm:spPr/>
    </dgm:pt>
    <dgm:pt modelId="{050F58AC-821E-426D-8FB5-38EFEEAE0C54}" type="pres">
      <dgm:prSet presAssocID="{3BC553C7-D658-4ACA-93F7-DB3FFC5AC2DC}" presName="node" presStyleLbl="node1" presStyleIdx="3" presStyleCnt="5" custScaleX="56636" custScaleY="63219" custRadScaleRad="111933" custRadScaleInc="-31693">
        <dgm:presLayoutVars>
          <dgm:bulletEnabled val="1"/>
        </dgm:presLayoutVars>
      </dgm:prSet>
      <dgm:spPr/>
    </dgm:pt>
    <dgm:pt modelId="{5A002F0C-65DC-412B-8ED3-C6B04A146A48}" type="pres">
      <dgm:prSet presAssocID="{293F2C64-67E3-4666-8D22-0175F3B334B5}" presName="parTrans" presStyleLbl="bgSibTrans2D1" presStyleIdx="4" presStyleCnt="5"/>
      <dgm:spPr/>
    </dgm:pt>
    <dgm:pt modelId="{55CC3468-6AAE-4F7E-8DD9-056824950E4E}" type="pres">
      <dgm:prSet presAssocID="{86799824-4707-4914-AB29-0FC1AE8716B0}" presName="node" presStyleLbl="node1" presStyleIdx="4" presStyleCnt="5" custScaleX="56636" custScaleY="63219" custRadScaleRad="108746" custRadScaleInc="-72326">
        <dgm:presLayoutVars>
          <dgm:bulletEnabled val="1"/>
        </dgm:presLayoutVars>
      </dgm:prSet>
      <dgm:spPr/>
    </dgm:pt>
  </dgm:ptLst>
  <dgm:cxnLst>
    <dgm:cxn modelId="{18626505-55C9-4251-9559-B4B5BF7CCD08}" type="presOf" srcId="{293F2C64-67E3-4666-8D22-0175F3B334B5}" destId="{5A002F0C-65DC-412B-8ED3-C6B04A146A48}" srcOrd="0" destOrd="0" presId="urn:microsoft.com/office/officeart/2005/8/layout/radial4"/>
    <dgm:cxn modelId="{99678B19-8A24-4668-96C1-016C9C6E817B}" type="presOf" srcId="{D500F527-CD4A-4517-98A5-E38D4897045F}" destId="{EFB0511E-727D-4CCA-816B-61CC291901B9}" srcOrd="0" destOrd="0" presId="urn:microsoft.com/office/officeart/2005/8/layout/radial4"/>
    <dgm:cxn modelId="{7B68A82B-16E9-4708-9DD2-DAE4202C19F5}" type="presOf" srcId="{0FF489F3-6A6B-41A4-A449-F10C16BD48D2}" destId="{649E1FE9-7370-4E41-A346-F1928DD24CA9}" srcOrd="0" destOrd="0" presId="urn:microsoft.com/office/officeart/2005/8/layout/radial4"/>
    <dgm:cxn modelId="{77D93230-B362-4041-B0B7-F50712BBB202}" srcId="{94C8C220-EE40-441A-9F87-E207C0817472}" destId="{8C03428B-5B86-45B1-82A2-0EE9B7884DD2}" srcOrd="2" destOrd="0" parTransId="{5449402C-4BA4-48E9-A75F-53AAB9896C7D}" sibTransId="{30770AA0-3C90-4BE5-8237-6200D72A1257}"/>
    <dgm:cxn modelId="{A0C43B36-A294-4774-808B-883F81756227}" type="presOf" srcId="{3BC553C7-D658-4ACA-93F7-DB3FFC5AC2DC}" destId="{050F58AC-821E-426D-8FB5-38EFEEAE0C54}" srcOrd="0" destOrd="0" presId="urn:microsoft.com/office/officeart/2005/8/layout/radial4"/>
    <dgm:cxn modelId="{7F80793B-BA94-40B2-BB9C-ECC1F079A91A}" srcId="{94C8C220-EE40-441A-9F87-E207C0817472}" destId="{0FF489F3-6A6B-41A4-A449-F10C16BD48D2}" srcOrd="0" destOrd="0" parTransId="{C687BFA8-7AAC-42D0-90E5-DA8B4AF6F90A}" sibTransId="{25D3EE2A-5B2A-4A43-A043-EDDFC0136C45}"/>
    <dgm:cxn modelId="{A3D6BE46-EFA4-4AEA-9C0E-78084096DCDD}" type="presOf" srcId="{B0508FA7-87D7-4608-A56D-3000F4D48FB7}" destId="{B9622D99-0439-442C-944D-BAC1E6BC4A77}" srcOrd="0" destOrd="0" presId="urn:microsoft.com/office/officeart/2005/8/layout/radial4"/>
    <dgm:cxn modelId="{4DB50548-720C-4350-898A-E2AD267A5F67}" srcId="{D500F527-CD4A-4517-98A5-E38D4897045F}" destId="{94C8C220-EE40-441A-9F87-E207C0817472}" srcOrd="0" destOrd="0" parTransId="{AAC27D3F-6CF0-4416-AF3E-599B967BD536}" sibTransId="{0489548A-7AF7-444D-9FD7-672D7181EF98}"/>
    <dgm:cxn modelId="{B3A2AE49-A1F5-4128-8395-7A8B4BD89EA1}" srcId="{94C8C220-EE40-441A-9F87-E207C0817472}" destId="{45E3493E-34A8-4163-B74B-8F7217958C76}" srcOrd="1" destOrd="0" parTransId="{B0508FA7-87D7-4608-A56D-3000F4D48FB7}" sibTransId="{8E603D13-E748-494C-81E4-1B5011796752}"/>
    <dgm:cxn modelId="{0380C271-4ED7-4F12-9AA4-068FEAF15818}" type="presOf" srcId="{94C8C220-EE40-441A-9F87-E207C0817472}" destId="{95EBDF3A-F654-4CA4-8B9C-C9DDC0CA11EA}" srcOrd="0" destOrd="0" presId="urn:microsoft.com/office/officeart/2005/8/layout/radial4"/>
    <dgm:cxn modelId="{7E90BD72-4641-44AA-B82F-82BF83D17390}" type="presOf" srcId="{8C03428B-5B86-45B1-82A2-0EE9B7884DD2}" destId="{7E4E3B44-3213-4014-AD14-0927CAB86ADA}" srcOrd="0" destOrd="0" presId="urn:microsoft.com/office/officeart/2005/8/layout/radial4"/>
    <dgm:cxn modelId="{0BB9A4A2-124F-4B82-BE0E-A65994A01D5B}" type="presOf" srcId="{86799824-4707-4914-AB29-0FC1AE8716B0}" destId="{55CC3468-6AAE-4F7E-8DD9-056824950E4E}" srcOrd="0" destOrd="0" presId="urn:microsoft.com/office/officeart/2005/8/layout/radial4"/>
    <dgm:cxn modelId="{8BD8C3A7-EB29-4A67-B35D-26498219CCE2}" type="presOf" srcId="{45E3493E-34A8-4163-B74B-8F7217958C76}" destId="{516F0FED-C716-496C-B9BE-F813DB554ADB}" srcOrd="0" destOrd="0" presId="urn:microsoft.com/office/officeart/2005/8/layout/radial4"/>
    <dgm:cxn modelId="{D85665C3-28FA-49F7-9676-32BACEFEB3E4}" srcId="{94C8C220-EE40-441A-9F87-E207C0817472}" destId="{3BC553C7-D658-4ACA-93F7-DB3FFC5AC2DC}" srcOrd="3" destOrd="0" parTransId="{3C9BF364-CAE8-4C40-A9D3-F9461999322B}" sibTransId="{5E0071AC-2E6C-4C40-9933-DF4D2DDA54D1}"/>
    <dgm:cxn modelId="{D93393C4-DEE7-4A16-81FA-B61D9051DB4B}" type="presOf" srcId="{5449402C-4BA4-48E9-A75F-53AAB9896C7D}" destId="{8A2A7C5B-380E-40EC-8A8E-DC6E01697023}" srcOrd="0" destOrd="0" presId="urn:microsoft.com/office/officeart/2005/8/layout/radial4"/>
    <dgm:cxn modelId="{FD7A70C5-5486-408F-A11D-F0859E510643}" type="presOf" srcId="{3C9BF364-CAE8-4C40-A9D3-F9461999322B}" destId="{3A398F81-D9B6-40E1-B753-58F4A3086E57}" srcOrd="0" destOrd="0" presId="urn:microsoft.com/office/officeart/2005/8/layout/radial4"/>
    <dgm:cxn modelId="{D3FBE3D4-8AF0-493A-A19C-8F7E08B5C60B}" type="presOf" srcId="{C687BFA8-7AAC-42D0-90E5-DA8B4AF6F90A}" destId="{F4DCB61D-3B43-45CF-8B07-9BA05ED95A50}" srcOrd="0" destOrd="0" presId="urn:microsoft.com/office/officeart/2005/8/layout/radial4"/>
    <dgm:cxn modelId="{ED9E27E9-8DA5-4BE5-A9C5-DF1BD5A991E4}" srcId="{94C8C220-EE40-441A-9F87-E207C0817472}" destId="{86799824-4707-4914-AB29-0FC1AE8716B0}" srcOrd="4" destOrd="0" parTransId="{293F2C64-67E3-4666-8D22-0175F3B334B5}" sibTransId="{4C705704-1593-4CDC-B7D0-C474BC5878C9}"/>
    <dgm:cxn modelId="{5D0A7E41-41FF-4A3D-AE73-A78FE245A28C}" type="presParOf" srcId="{EFB0511E-727D-4CCA-816B-61CC291901B9}" destId="{95EBDF3A-F654-4CA4-8B9C-C9DDC0CA11EA}" srcOrd="0" destOrd="0" presId="urn:microsoft.com/office/officeart/2005/8/layout/radial4"/>
    <dgm:cxn modelId="{1B1B651F-310F-4E06-9175-AD913EA54F37}" type="presParOf" srcId="{EFB0511E-727D-4CCA-816B-61CC291901B9}" destId="{F4DCB61D-3B43-45CF-8B07-9BA05ED95A50}" srcOrd="1" destOrd="0" presId="urn:microsoft.com/office/officeart/2005/8/layout/radial4"/>
    <dgm:cxn modelId="{A1747C61-DC86-4661-8D38-848244E8C51E}" type="presParOf" srcId="{EFB0511E-727D-4CCA-816B-61CC291901B9}" destId="{649E1FE9-7370-4E41-A346-F1928DD24CA9}" srcOrd="2" destOrd="0" presId="urn:microsoft.com/office/officeart/2005/8/layout/radial4"/>
    <dgm:cxn modelId="{DFD5048D-A760-473C-B455-BA65C2C9354F}" type="presParOf" srcId="{EFB0511E-727D-4CCA-816B-61CC291901B9}" destId="{B9622D99-0439-442C-944D-BAC1E6BC4A77}" srcOrd="3" destOrd="0" presId="urn:microsoft.com/office/officeart/2005/8/layout/radial4"/>
    <dgm:cxn modelId="{4B0D1625-9736-411A-B393-A5CCEEB8F3A9}" type="presParOf" srcId="{EFB0511E-727D-4CCA-816B-61CC291901B9}" destId="{516F0FED-C716-496C-B9BE-F813DB554ADB}" srcOrd="4" destOrd="0" presId="urn:microsoft.com/office/officeart/2005/8/layout/radial4"/>
    <dgm:cxn modelId="{DC44A626-873A-4675-83C0-39B95708BB40}" type="presParOf" srcId="{EFB0511E-727D-4CCA-816B-61CC291901B9}" destId="{8A2A7C5B-380E-40EC-8A8E-DC6E01697023}" srcOrd="5" destOrd="0" presId="urn:microsoft.com/office/officeart/2005/8/layout/radial4"/>
    <dgm:cxn modelId="{A5BFDF8C-19B7-4F2E-B2C8-B48902AA0852}" type="presParOf" srcId="{EFB0511E-727D-4CCA-816B-61CC291901B9}" destId="{7E4E3B44-3213-4014-AD14-0927CAB86ADA}" srcOrd="6" destOrd="0" presId="urn:microsoft.com/office/officeart/2005/8/layout/radial4"/>
    <dgm:cxn modelId="{8B723231-5B47-44E3-ADD9-2349957CF47A}" type="presParOf" srcId="{EFB0511E-727D-4CCA-816B-61CC291901B9}" destId="{3A398F81-D9B6-40E1-B753-58F4A3086E57}" srcOrd="7" destOrd="0" presId="urn:microsoft.com/office/officeart/2005/8/layout/radial4"/>
    <dgm:cxn modelId="{E90F8C43-FC25-409F-8509-4F691A2A54FD}" type="presParOf" srcId="{EFB0511E-727D-4CCA-816B-61CC291901B9}" destId="{050F58AC-821E-426D-8FB5-38EFEEAE0C54}" srcOrd="8" destOrd="0" presId="urn:microsoft.com/office/officeart/2005/8/layout/radial4"/>
    <dgm:cxn modelId="{B22547E4-9A0B-41DF-A324-B5FDDBC41C69}" type="presParOf" srcId="{EFB0511E-727D-4CCA-816B-61CC291901B9}" destId="{5A002F0C-65DC-412B-8ED3-C6B04A146A48}" srcOrd="9" destOrd="0" presId="urn:microsoft.com/office/officeart/2005/8/layout/radial4"/>
    <dgm:cxn modelId="{47E318A9-7345-4250-AB3F-465C679C146B}" type="presParOf" srcId="{EFB0511E-727D-4CCA-816B-61CC291901B9}" destId="{55CC3468-6AAE-4F7E-8DD9-056824950E4E}"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B6BDF7-EBF6-4B55-B14E-9F0DD5263F62}">
      <dsp:nvSpPr>
        <dsp:cNvPr id="0" name=""/>
        <dsp:cNvSpPr/>
      </dsp:nvSpPr>
      <dsp:spPr>
        <a:xfrm>
          <a:off x="-77052" y="9076"/>
          <a:ext cx="5386755" cy="9535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228EDA-2B8D-4AD5-B453-7A12EFC0C3C4}">
      <dsp:nvSpPr>
        <dsp:cNvPr id="0" name=""/>
        <dsp:cNvSpPr/>
      </dsp:nvSpPr>
      <dsp:spPr>
        <a:xfrm>
          <a:off x="211407" y="223633"/>
          <a:ext cx="525498" cy="5244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E40740-0DB8-4E94-A0F4-54EC66F3883B}">
      <dsp:nvSpPr>
        <dsp:cNvPr id="0" name=""/>
        <dsp:cNvSpPr/>
      </dsp:nvSpPr>
      <dsp:spPr>
        <a:xfrm>
          <a:off x="832192" y="0"/>
          <a:ext cx="4249304" cy="1014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27" tIns="107327" rIns="107327" bIns="107327" numCol="1" spcCol="1270" anchor="ctr" anchorCtr="0">
          <a:noAutofit/>
        </a:bodyPr>
        <a:lstStyle/>
        <a:p>
          <a:pPr marL="0" lvl="0" indent="0" algn="l" defTabSz="889000">
            <a:lnSpc>
              <a:spcPct val="100000"/>
            </a:lnSpc>
            <a:spcBef>
              <a:spcPct val="0"/>
            </a:spcBef>
            <a:spcAft>
              <a:spcPct val="35000"/>
            </a:spcAft>
            <a:buNone/>
          </a:pPr>
          <a:r>
            <a:rPr lang="en-US" sz="2000" kern="1200" dirty="0"/>
            <a:t>All zymogens are released in precursor form in Duo, are activated by trypsin. </a:t>
          </a:r>
        </a:p>
      </dsp:txBody>
      <dsp:txXfrm>
        <a:off x="832192" y="0"/>
        <a:ext cx="4249304" cy="1014117"/>
      </dsp:txXfrm>
    </dsp:sp>
    <dsp:sp modelId="{C0999115-63FB-49ED-B8CD-A36CB85E39A2}">
      <dsp:nvSpPr>
        <dsp:cNvPr id="0" name=""/>
        <dsp:cNvSpPr/>
      </dsp:nvSpPr>
      <dsp:spPr>
        <a:xfrm>
          <a:off x="-77052" y="1276723"/>
          <a:ext cx="5386755" cy="9535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F625EB-2C6C-414C-8B5B-A9366C665C87}">
      <dsp:nvSpPr>
        <dsp:cNvPr id="0" name=""/>
        <dsp:cNvSpPr/>
      </dsp:nvSpPr>
      <dsp:spPr>
        <a:xfrm>
          <a:off x="211407" y="1491280"/>
          <a:ext cx="525498" cy="5244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D76808-5C43-4CBE-92ED-CFA9B20B662E}">
      <dsp:nvSpPr>
        <dsp:cNvPr id="0" name=""/>
        <dsp:cNvSpPr/>
      </dsp:nvSpPr>
      <dsp:spPr>
        <a:xfrm>
          <a:off x="870819" y="1263844"/>
          <a:ext cx="4249304" cy="1014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27" tIns="107327" rIns="107327" bIns="107327" numCol="1" spcCol="1270" anchor="ctr" anchorCtr="0">
          <a:noAutofit/>
        </a:bodyPr>
        <a:lstStyle/>
        <a:p>
          <a:pPr marL="0" lvl="0" indent="0" algn="l" defTabSz="889000">
            <a:lnSpc>
              <a:spcPct val="100000"/>
            </a:lnSpc>
            <a:spcBef>
              <a:spcPct val="0"/>
            </a:spcBef>
            <a:spcAft>
              <a:spcPct val="35000"/>
            </a:spcAft>
            <a:buNone/>
          </a:pPr>
          <a:r>
            <a:rPr lang="en-US" sz="2000" kern="1200" dirty="0"/>
            <a:t>* except lipase, amylase. </a:t>
          </a:r>
        </a:p>
      </dsp:txBody>
      <dsp:txXfrm>
        <a:off x="870819" y="1263844"/>
        <a:ext cx="4249304" cy="1014117"/>
      </dsp:txXfrm>
    </dsp:sp>
    <dsp:sp modelId="{85379B3E-BA16-43E4-A3DF-7162BD0C79EA}">
      <dsp:nvSpPr>
        <dsp:cNvPr id="0" name=""/>
        <dsp:cNvSpPr/>
      </dsp:nvSpPr>
      <dsp:spPr>
        <a:xfrm>
          <a:off x="-77052" y="2544370"/>
          <a:ext cx="5386755" cy="9535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023794-7AD6-4306-9B49-B0158BD8F6FF}">
      <dsp:nvSpPr>
        <dsp:cNvPr id="0" name=""/>
        <dsp:cNvSpPr/>
      </dsp:nvSpPr>
      <dsp:spPr>
        <a:xfrm>
          <a:off x="211407" y="2758927"/>
          <a:ext cx="525498" cy="5244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7333F2-9F10-4F9D-A3F4-16A49A6E19A0}">
      <dsp:nvSpPr>
        <dsp:cNvPr id="0" name=""/>
        <dsp:cNvSpPr/>
      </dsp:nvSpPr>
      <dsp:spPr>
        <a:xfrm>
          <a:off x="836229" y="2532646"/>
          <a:ext cx="4627577" cy="1014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27" tIns="107327" rIns="107327" bIns="107327" numCol="1" spcCol="1270" anchor="ctr" anchorCtr="0">
          <a:noAutofit/>
        </a:bodyPr>
        <a:lstStyle/>
        <a:p>
          <a:pPr marL="0" lvl="0" indent="0" algn="l" defTabSz="889000">
            <a:lnSpc>
              <a:spcPct val="100000"/>
            </a:lnSpc>
            <a:spcBef>
              <a:spcPct val="0"/>
            </a:spcBef>
            <a:spcAft>
              <a:spcPct val="35000"/>
            </a:spcAft>
            <a:buNone/>
          </a:pPr>
          <a:r>
            <a:rPr lang="en-US" sz="2000" kern="1200" dirty="0"/>
            <a:t>Excess trypsin activation, leads to autodigestion of pancreas -&gt; acute </a:t>
          </a:r>
          <a:r>
            <a:rPr lang="en-US" sz="2000" kern="1200" dirty="0" err="1"/>
            <a:t>panc</a:t>
          </a:r>
          <a:r>
            <a:rPr lang="en-US" sz="2000" kern="1200" dirty="0"/>
            <a:t>. </a:t>
          </a:r>
        </a:p>
      </dsp:txBody>
      <dsp:txXfrm>
        <a:off x="836229" y="2532646"/>
        <a:ext cx="4627577" cy="1014117"/>
      </dsp:txXfrm>
    </dsp:sp>
    <dsp:sp modelId="{92ED6142-3BE6-4D24-8094-F2AACE2B908B}">
      <dsp:nvSpPr>
        <dsp:cNvPr id="0" name=""/>
        <dsp:cNvSpPr/>
      </dsp:nvSpPr>
      <dsp:spPr>
        <a:xfrm>
          <a:off x="-77052" y="3812016"/>
          <a:ext cx="5386755" cy="95358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D66389-8CC5-4D6B-B77E-E731AD93B2C3}">
      <dsp:nvSpPr>
        <dsp:cNvPr id="0" name=""/>
        <dsp:cNvSpPr/>
      </dsp:nvSpPr>
      <dsp:spPr>
        <a:xfrm>
          <a:off x="211407" y="4026573"/>
          <a:ext cx="525498" cy="52447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4CD729-20AE-4A50-B84F-250D69EF9932}">
      <dsp:nvSpPr>
        <dsp:cNvPr id="0" name=""/>
        <dsp:cNvSpPr/>
      </dsp:nvSpPr>
      <dsp:spPr>
        <a:xfrm>
          <a:off x="883694" y="3821093"/>
          <a:ext cx="4249304" cy="1014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27" tIns="107327" rIns="107327" bIns="107327" numCol="1" spcCol="1270" anchor="ctr" anchorCtr="0">
          <a:noAutofit/>
        </a:bodyPr>
        <a:lstStyle/>
        <a:p>
          <a:pPr marL="0" lvl="0" indent="0" algn="l" defTabSz="800100">
            <a:lnSpc>
              <a:spcPct val="100000"/>
            </a:lnSpc>
            <a:spcBef>
              <a:spcPct val="0"/>
            </a:spcBef>
            <a:spcAft>
              <a:spcPct val="35000"/>
            </a:spcAft>
            <a:buNone/>
          </a:pPr>
          <a:r>
            <a:rPr lang="en-US" sz="1800" kern="1200" dirty="0"/>
            <a:t>Measurement of elastase in stool, amylase/lipase in bloodstream: measure of exocrine pancreatic function.</a:t>
          </a:r>
          <a:r>
            <a:rPr lang="en-US" sz="1700" kern="1200" dirty="0"/>
            <a:t> </a:t>
          </a:r>
        </a:p>
      </dsp:txBody>
      <dsp:txXfrm>
        <a:off x="883694" y="3821093"/>
        <a:ext cx="4249304" cy="10141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9C8C7F-42CB-499D-8E4F-998B42DB5AB7}">
      <dsp:nvSpPr>
        <dsp:cNvPr id="0" name=""/>
        <dsp:cNvSpPr/>
      </dsp:nvSpPr>
      <dsp:spPr>
        <a:xfrm>
          <a:off x="2615" y="1474616"/>
          <a:ext cx="2327762" cy="931105"/>
        </a:xfrm>
        <a:prstGeom prst="chevron">
          <a:avLst/>
        </a:prstGeom>
        <a:solidFill>
          <a:schemeClr val="accent2">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Low Cl, HCO3 secretion </a:t>
          </a:r>
        </a:p>
      </dsp:txBody>
      <dsp:txXfrm>
        <a:off x="468168" y="1474616"/>
        <a:ext cx="1396657" cy="931105"/>
      </dsp:txXfrm>
    </dsp:sp>
    <dsp:sp modelId="{7F376DE6-3C91-45CB-BBAB-44BD5055730A}">
      <dsp:nvSpPr>
        <dsp:cNvPr id="0" name=""/>
        <dsp:cNvSpPr/>
      </dsp:nvSpPr>
      <dsp:spPr>
        <a:xfrm>
          <a:off x="2097601" y="1474616"/>
          <a:ext cx="2327762" cy="931105"/>
        </a:xfrm>
        <a:prstGeom prst="chevron">
          <a:avLst/>
        </a:prstGeom>
        <a:solidFill>
          <a:schemeClr val="accent2">
            <a:shade val="50000"/>
            <a:hueOff val="-236470"/>
            <a:satOff val="3113"/>
            <a:lumOff val="186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Low fluid secretion</a:t>
          </a:r>
        </a:p>
      </dsp:txBody>
      <dsp:txXfrm>
        <a:off x="2563154" y="1474616"/>
        <a:ext cx="1396657" cy="931105"/>
      </dsp:txXfrm>
    </dsp:sp>
    <dsp:sp modelId="{29E503E8-1F4B-4BA3-9CE1-7114C412B986}">
      <dsp:nvSpPr>
        <dsp:cNvPr id="0" name=""/>
        <dsp:cNvSpPr/>
      </dsp:nvSpPr>
      <dsp:spPr>
        <a:xfrm>
          <a:off x="4192588" y="1474616"/>
          <a:ext cx="2327762" cy="931105"/>
        </a:xfrm>
        <a:prstGeom prst="chevron">
          <a:avLst/>
        </a:prstGeom>
        <a:solidFill>
          <a:schemeClr val="accent2">
            <a:shade val="50000"/>
            <a:hueOff val="-472939"/>
            <a:satOff val="6226"/>
            <a:lumOff val="37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Thick, dehydrated plugs</a:t>
          </a:r>
        </a:p>
      </dsp:txBody>
      <dsp:txXfrm>
        <a:off x="4658141" y="1474616"/>
        <a:ext cx="1396657" cy="931105"/>
      </dsp:txXfrm>
    </dsp:sp>
    <dsp:sp modelId="{8076EBE3-36F5-402C-8341-05FF96F8B6FA}">
      <dsp:nvSpPr>
        <dsp:cNvPr id="0" name=""/>
        <dsp:cNvSpPr/>
      </dsp:nvSpPr>
      <dsp:spPr>
        <a:xfrm>
          <a:off x="6287574" y="1474616"/>
          <a:ext cx="2327762" cy="931105"/>
        </a:xfrm>
        <a:prstGeom prst="chevron">
          <a:avLst/>
        </a:prstGeom>
        <a:solidFill>
          <a:schemeClr val="accent2">
            <a:shade val="50000"/>
            <a:hueOff val="-472939"/>
            <a:satOff val="6226"/>
            <a:lumOff val="37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Pancreatic ductal occlusion</a:t>
          </a:r>
        </a:p>
      </dsp:txBody>
      <dsp:txXfrm>
        <a:off x="6753127" y="1474616"/>
        <a:ext cx="1396657" cy="931105"/>
      </dsp:txXfrm>
    </dsp:sp>
    <dsp:sp modelId="{B1D95FA1-B774-4E55-8555-E59AA7B1EDB6}">
      <dsp:nvSpPr>
        <dsp:cNvPr id="0" name=""/>
        <dsp:cNvSpPr/>
      </dsp:nvSpPr>
      <dsp:spPr>
        <a:xfrm>
          <a:off x="8382560" y="1474616"/>
          <a:ext cx="2327762" cy="931105"/>
        </a:xfrm>
        <a:prstGeom prst="chevron">
          <a:avLst/>
        </a:prstGeom>
        <a:solidFill>
          <a:schemeClr val="accent2">
            <a:shade val="50000"/>
            <a:hueOff val="-236470"/>
            <a:satOff val="3113"/>
            <a:lumOff val="186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Exocrine dysfunction</a:t>
          </a:r>
        </a:p>
      </dsp:txBody>
      <dsp:txXfrm>
        <a:off x="8848113" y="1474616"/>
        <a:ext cx="1396657" cy="9311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69B63E-BF1C-4713-8DE3-2631E1AD43C5}">
      <dsp:nvSpPr>
        <dsp:cNvPr id="0" name=""/>
        <dsp:cNvSpPr/>
      </dsp:nvSpPr>
      <dsp:spPr>
        <a:xfrm rot="5400000">
          <a:off x="-361801" y="362208"/>
          <a:ext cx="2412007" cy="1688405"/>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t>Pre-study</a:t>
          </a:r>
        </a:p>
      </dsp:txBody>
      <dsp:txXfrm rot="-5400000">
        <a:off x="1" y="844610"/>
        <a:ext cx="1688405" cy="723602"/>
      </dsp:txXfrm>
    </dsp:sp>
    <dsp:sp modelId="{7A490CFF-8806-476D-859D-DE59ADC7BED4}">
      <dsp:nvSpPr>
        <dsp:cNvPr id="0" name=""/>
        <dsp:cNvSpPr/>
      </dsp:nvSpPr>
      <dsp:spPr>
        <a:xfrm rot="5400000">
          <a:off x="3804941" y="-2116129"/>
          <a:ext cx="1567805" cy="5800877"/>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None/>
          </a:pPr>
          <a:r>
            <a:rPr lang="en-US" sz="3200" kern="1200" dirty="0"/>
            <a:t>TF (Peptamen 1.5) with PERT supplements for both po diet &amp; TF.</a:t>
          </a:r>
        </a:p>
      </dsp:txBody>
      <dsp:txXfrm rot="-5400000">
        <a:off x="1688405" y="76941"/>
        <a:ext cx="5724343" cy="1414737"/>
      </dsp:txXfrm>
    </dsp:sp>
    <dsp:sp modelId="{6ACDD644-2A66-4C0C-88B4-9B09F4E68DAD}">
      <dsp:nvSpPr>
        <dsp:cNvPr id="0" name=""/>
        <dsp:cNvSpPr/>
      </dsp:nvSpPr>
      <dsp:spPr>
        <a:xfrm rot="5400000">
          <a:off x="-361801" y="2489636"/>
          <a:ext cx="2412007" cy="1688405"/>
        </a:xfrm>
        <a:prstGeom prst="chevron">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t>Study</a:t>
          </a:r>
        </a:p>
      </dsp:txBody>
      <dsp:txXfrm rot="-5400000">
        <a:off x="1" y="2972038"/>
        <a:ext cx="1688405" cy="723602"/>
      </dsp:txXfrm>
    </dsp:sp>
    <dsp:sp modelId="{C8EF53B7-7390-4FE2-B89B-A592B5A2F7F7}">
      <dsp:nvSpPr>
        <dsp:cNvPr id="0" name=""/>
        <dsp:cNvSpPr/>
      </dsp:nvSpPr>
      <dsp:spPr>
        <a:xfrm rot="5400000">
          <a:off x="3804941" y="11298"/>
          <a:ext cx="1567805" cy="5800877"/>
        </a:xfrm>
        <a:prstGeom prst="round2Same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None/>
          </a:pPr>
          <a:r>
            <a:rPr lang="en-US" sz="3200" kern="1200" dirty="0"/>
            <a:t>Open label TF (Impact Peptide 1.5) and ILC. With PERT for po diet, no PERT at night. </a:t>
          </a:r>
        </a:p>
      </dsp:txBody>
      <dsp:txXfrm rot="-5400000">
        <a:off x="1688405" y="2204368"/>
        <a:ext cx="5724343" cy="14147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797E6-8013-4841-90D5-DC2D7C43EDB0}">
      <dsp:nvSpPr>
        <dsp:cNvPr id="0" name=""/>
        <dsp:cNvSpPr/>
      </dsp:nvSpPr>
      <dsp:spPr>
        <a:xfrm>
          <a:off x="793584" y="0"/>
          <a:ext cx="7030630" cy="2193936"/>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BFE4F7-0B6D-2642-9F60-086FB91D9A24}">
      <dsp:nvSpPr>
        <dsp:cNvPr id="0" name=""/>
        <dsp:cNvSpPr/>
      </dsp:nvSpPr>
      <dsp:spPr>
        <a:xfrm>
          <a:off x="3634" y="658180"/>
          <a:ext cx="1589242" cy="87757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Stress or injury</a:t>
          </a:r>
        </a:p>
      </dsp:txBody>
      <dsp:txXfrm>
        <a:off x="46474" y="701020"/>
        <a:ext cx="1503562" cy="791894"/>
      </dsp:txXfrm>
    </dsp:sp>
    <dsp:sp modelId="{8CFBA223-BE1E-DB4F-92D4-70EDD77DA9FB}">
      <dsp:nvSpPr>
        <dsp:cNvPr id="0" name=""/>
        <dsp:cNvSpPr/>
      </dsp:nvSpPr>
      <dsp:spPr>
        <a:xfrm>
          <a:off x="1672339" y="658180"/>
          <a:ext cx="1589242" cy="87757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ACTH, cortisol, Glucagon, GH, Insulin reduction</a:t>
          </a:r>
        </a:p>
      </dsp:txBody>
      <dsp:txXfrm>
        <a:off x="1715179" y="701020"/>
        <a:ext cx="1503562" cy="791894"/>
      </dsp:txXfrm>
    </dsp:sp>
    <dsp:sp modelId="{296E0839-B7DA-9E4C-ABEF-687B74C1A195}">
      <dsp:nvSpPr>
        <dsp:cNvPr id="0" name=""/>
        <dsp:cNvSpPr/>
      </dsp:nvSpPr>
      <dsp:spPr>
        <a:xfrm>
          <a:off x="3341043" y="658180"/>
          <a:ext cx="1589242" cy="87757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HSL activation</a:t>
          </a:r>
        </a:p>
      </dsp:txBody>
      <dsp:txXfrm>
        <a:off x="3383883" y="701020"/>
        <a:ext cx="1503562" cy="791894"/>
      </dsp:txXfrm>
    </dsp:sp>
    <dsp:sp modelId="{EB268B44-98B3-FD44-A58E-2789417AC18A}">
      <dsp:nvSpPr>
        <dsp:cNvPr id="0" name=""/>
        <dsp:cNvSpPr/>
      </dsp:nvSpPr>
      <dsp:spPr>
        <a:xfrm>
          <a:off x="5009748" y="658180"/>
          <a:ext cx="1589242" cy="87757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FA mobilization, oxidation</a:t>
          </a:r>
        </a:p>
      </dsp:txBody>
      <dsp:txXfrm>
        <a:off x="5052588" y="701020"/>
        <a:ext cx="1503562" cy="791894"/>
      </dsp:txXfrm>
    </dsp:sp>
    <dsp:sp modelId="{5828CDA1-1C67-4C49-8B43-7638EB74EA0A}">
      <dsp:nvSpPr>
        <dsp:cNvPr id="0" name=""/>
        <dsp:cNvSpPr/>
      </dsp:nvSpPr>
      <dsp:spPr>
        <a:xfrm>
          <a:off x="6678452" y="658180"/>
          <a:ext cx="1589242" cy="877574"/>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Rapid depletion of fat storage</a:t>
          </a:r>
          <a:r>
            <a:rPr lang="en-US" sz="1500" kern="1200" baseline="30000" dirty="0"/>
            <a:t>1</a:t>
          </a:r>
        </a:p>
      </dsp:txBody>
      <dsp:txXfrm>
        <a:off x="6721292" y="701020"/>
        <a:ext cx="1503562" cy="7918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797E6-8013-4841-90D5-DC2D7C43EDB0}">
      <dsp:nvSpPr>
        <dsp:cNvPr id="0" name=""/>
        <dsp:cNvSpPr/>
      </dsp:nvSpPr>
      <dsp:spPr>
        <a:xfrm>
          <a:off x="733588" y="0"/>
          <a:ext cx="9230399" cy="3009435"/>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BFE4F7-0B6D-2642-9F60-086FB91D9A24}">
      <dsp:nvSpPr>
        <dsp:cNvPr id="0" name=""/>
        <dsp:cNvSpPr/>
      </dsp:nvSpPr>
      <dsp:spPr>
        <a:xfrm>
          <a:off x="2982" y="902830"/>
          <a:ext cx="1736532" cy="120377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Stress or injury</a:t>
          </a:r>
        </a:p>
      </dsp:txBody>
      <dsp:txXfrm>
        <a:off x="61745" y="961593"/>
        <a:ext cx="1619006" cy="1086248"/>
      </dsp:txXfrm>
    </dsp:sp>
    <dsp:sp modelId="{E5E697E0-30B9-E045-B229-04340423E3B4}">
      <dsp:nvSpPr>
        <dsp:cNvPr id="0" name=""/>
        <dsp:cNvSpPr/>
      </dsp:nvSpPr>
      <dsp:spPr>
        <a:xfrm>
          <a:off x="1826341" y="902830"/>
          <a:ext cx="1736532" cy="1203774"/>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Delayed gastric emptying* or TF directly in stomach/duo</a:t>
          </a:r>
        </a:p>
      </dsp:txBody>
      <dsp:txXfrm>
        <a:off x="1885104" y="961593"/>
        <a:ext cx="1619006" cy="1086248"/>
      </dsp:txXfrm>
    </dsp:sp>
    <dsp:sp modelId="{5D9E294A-BDE6-DB44-97AB-12AC4171B02A}">
      <dsp:nvSpPr>
        <dsp:cNvPr id="0" name=""/>
        <dsp:cNvSpPr/>
      </dsp:nvSpPr>
      <dsp:spPr>
        <a:xfrm>
          <a:off x="3649700" y="902830"/>
          <a:ext cx="1736532" cy="1203774"/>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Ileus / lower propulsions limit chyme exposure to hydrolases &amp; lipase</a:t>
          </a:r>
        </a:p>
      </dsp:txBody>
      <dsp:txXfrm>
        <a:off x="3708463" y="961593"/>
        <a:ext cx="1619006" cy="1086248"/>
      </dsp:txXfrm>
    </dsp:sp>
    <dsp:sp modelId="{870E4D19-554F-214D-969E-FA20BBD66BF6}">
      <dsp:nvSpPr>
        <dsp:cNvPr id="0" name=""/>
        <dsp:cNvSpPr/>
      </dsp:nvSpPr>
      <dsp:spPr>
        <a:xfrm>
          <a:off x="5473059" y="902830"/>
          <a:ext cx="1736532" cy="1203774"/>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Prokinetic exposure lowers fat absorption**</a:t>
          </a:r>
        </a:p>
      </dsp:txBody>
      <dsp:txXfrm>
        <a:off x="5531822" y="961593"/>
        <a:ext cx="1619006" cy="1086248"/>
      </dsp:txXfrm>
    </dsp:sp>
    <dsp:sp modelId="{67100509-1544-D840-B668-D52BEEEAABFE}">
      <dsp:nvSpPr>
        <dsp:cNvPr id="0" name=""/>
        <dsp:cNvSpPr/>
      </dsp:nvSpPr>
      <dsp:spPr>
        <a:xfrm>
          <a:off x="7296418" y="902830"/>
          <a:ext cx="1736532" cy="1203774"/>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Ischemic / hypoxemic insults to gut &amp; pancreas decrease function of both</a:t>
          </a:r>
        </a:p>
      </dsp:txBody>
      <dsp:txXfrm>
        <a:off x="7355181" y="961593"/>
        <a:ext cx="1619006" cy="1086248"/>
      </dsp:txXfrm>
    </dsp:sp>
    <dsp:sp modelId="{8CFBA223-BE1E-DB4F-92D4-70EDD77DA9FB}">
      <dsp:nvSpPr>
        <dsp:cNvPr id="0" name=""/>
        <dsp:cNvSpPr/>
      </dsp:nvSpPr>
      <dsp:spPr>
        <a:xfrm>
          <a:off x="9119777" y="902830"/>
          <a:ext cx="1736532" cy="1203774"/>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Impaired fat absorption (30-50%)</a:t>
          </a:r>
          <a:r>
            <a:rPr lang="en-US" sz="1400" kern="1200" baseline="30000" dirty="0"/>
            <a:t>!</a:t>
          </a:r>
        </a:p>
      </dsp:txBody>
      <dsp:txXfrm>
        <a:off x="9178540" y="961593"/>
        <a:ext cx="1619006" cy="108624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BDF3A-F654-4CA4-8B9C-C9DDC0CA11EA}">
      <dsp:nvSpPr>
        <dsp:cNvPr id="0" name=""/>
        <dsp:cNvSpPr/>
      </dsp:nvSpPr>
      <dsp:spPr>
        <a:xfrm>
          <a:off x="2317261" y="1570860"/>
          <a:ext cx="3493477" cy="18052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t>Hypermetabolic state</a:t>
          </a:r>
        </a:p>
      </dsp:txBody>
      <dsp:txXfrm>
        <a:off x="2828869" y="1835230"/>
        <a:ext cx="2470261" cy="1276493"/>
      </dsp:txXfrm>
    </dsp:sp>
    <dsp:sp modelId="{F4DCB61D-3B43-45CF-8B07-9BA05ED95A50}">
      <dsp:nvSpPr>
        <dsp:cNvPr id="0" name=""/>
        <dsp:cNvSpPr/>
      </dsp:nvSpPr>
      <dsp:spPr>
        <a:xfrm rot="10655343">
          <a:off x="1005338" y="2277965"/>
          <a:ext cx="1245800" cy="59613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9E1FE9-7370-4E41-A346-F1928DD24CA9}">
      <dsp:nvSpPr>
        <dsp:cNvPr id="0" name=""/>
        <dsp:cNvSpPr/>
      </dsp:nvSpPr>
      <dsp:spPr>
        <a:xfrm>
          <a:off x="443181" y="2099743"/>
          <a:ext cx="1125417" cy="1004982"/>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kern="1200" dirty="0"/>
            <a:t>sepsis</a:t>
          </a:r>
        </a:p>
      </dsp:txBody>
      <dsp:txXfrm>
        <a:off x="472616" y="2129178"/>
        <a:ext cx="1066547" cy="946112"/>
      </dsp:txXfrm>
    </dsp:sp>
    <dsp:sp modelId="{B9622D99-0439-442C-944D-BAC1E6BC4A77}">
      <dsp:nvSpPr>
        <dsp:cNvPr id="0" name=""/>
        <dsp:cNvSpPr/>
      </dsp:nvSpPr>
      <dsp:spPr>
        <a:xfrm rot="12889151">
          <a:off x="2048515" y="1126995"/>
          <a:ext cx="1016178" cy="59613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16F0FED-C716-496C-B9BE-F813DB554ADB}">
      <dsp:nvSpPr>
        <dsp:cNvPr id="0" name=""/>
        <dsp:cNvSpPr/>
      </dsp:nvSpPr>
      <dsp:spPr>
        <a:xfrm>
          <a:off x="1576776" y="632457"/>
          <a:ext cx="1125417" cy="1004982"/>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kern="1200" dirty="0"/>
            <a:t>trauma</a:t>
          </a:r>
        </a:p>
      </dsp:txBody>
      <dsp:txXfrm>
        <a:off x="1606211" y="661892"/>
        <a:ext cx="1066547" cy="946112"/>
      </dsp:txXfrm>
    </dsp:sp>
    <dsp:sp modelId="{8A2A7C5B-380E-40EC-8A8E-DC6E01697023}">
      <dsp:nvSpPr>
        <dsp:cNvPr id="0" name=""/>
        <dsp:cNvSpPr/>
      </dsp:nvSpPr>
      <dsp:spPr>
        <a:xfrm rot="16224242">
          <a:off x="3714392" y="872248"/>
          <a:ext cx="717594" cy="59613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E4E3B44-3213-4014-AD14-0927CAB86ADA}">
      <dsp:nvSpPr>
        <dsp:cNvPr id="0" name=""/>
        <dsp:cNvSpPr/>
      </dsp:nvSpPr>
      <dsp:spPr>
        <a:xfrm>
          <a:off x="3513011" y="309034"/>
          <a:ext cx="1125417" cy="1004982"/>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kern="1200" dirty="0"/>
            <a:t>major surgery</a:t>
          </a:r>
        </a:p>
      </dsp:txBody>
      <dsp:txXfrm>
        <a:off x="3542446" y="338469"/>
        <a:ext cx="1066547" cy="946112"/>
      </dsp:txXfrm>
    </dsp:sp>
    <dsp:sp modelId="{3A398F81-D9B6-40E1-B753-58F4A3086E57}">
      <dsp:nvSpPr>
        <dsp:cNvPr id="0" name=""/>
        <dsp:cNvSpPr/>
      </dsp:nvSpPr>
      <dsp:spPr>
        <a:xfrm rot="19548386">
          <a:off x="5084502" y="1154604"/>
          <a:ext cx="963863" cy="59613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0F58AC-821E-426D-8FB5-38EFEEAE0C54}">
      <dsp:nvSpPr>
        <dsp:cNvPr id="0" name=""/>
        <dsp:cNvSpPr/>
      </dsp:nvSpPr>
      <dsp:spPr>
        <a:xfrm>
          <a:off x="5402352" y="679337"/>
          <a:ext cx="1125417" cy="1004982"/>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kern="1200" dirty="0"/>
            <a:t>MOF</a:t>
          </a:r>
        </a:p>
      </dsp:txBody>
      <dsp:txXfrm>
        <a:off x="5431787" y="708772"/>
        <a:ext cx="1066547" cy="946112"/>
      </dsp:txXfrm>
    </dsp:sp>
    <dsp:sp modelId="{5A002F0C-65DC-412B-8ED3-C6B04A146A48}">
      <dsp:nvSpPr>
        <dsp:cNvPr id="0" name=""/>
        <dsp:cNvSpPr/>
      </dsp:nvSpPr>
      <dsp:spPr>
        <a:xfrm rot="120671">
          <a:off x="5875476" y="2259888"/>
          <a:ext cx="1188389" cy="59613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5CC3468-6AAE-4F7E-8DD9-056824950E4E}">
      <dsp:nvSpPr>
        <dsp:cNvPr id="0" name=""/>
        <dsp:cNvSpPr/>
      </dsp:nvSpPr>
      <dsp:spPr>
        <a:xfrm>
          <a:off x="6500791" y="2076316"/>
          <a:ext cx="1125417" cy="1004982"/>
        </a:xfrm>
        <a:prstGeom prst="roundRect">
          <a:avLst>
            <a:gd name="adj" fmla="val 10000"/>
          </a:avLst>
        </a:prstGeom>
        <a:solidFill>
          <a:schemeClr val="tx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kern="1200" dirty="0"/>
            <a:t>Severe infections</a:t>
          </a:r>
        </a:p>
      </dsp:txBody>
      <dsp:txXfrm>
        <a:off x="6530226" y="2105751"/>
        <a:ext cx="1066547" cy="94611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65CB7A-AED0-468D-B6A0-A81C1FB3486E}" type="datetimeFigureOut">
              <a:rPr lang="en-US" smtClean="0"/>
              <a:t>9/13/24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09F486-2AA7-4287-830D-5AE9C48EAB8E}" type="slidenum">
              <a:rPr lang="en-US" smtClean="0"/>
              <a:t>‹#›</a:t>
            </a:fld>
            <a:endParaRPr lang="en-US"/>
          </a:p>
        </p:txBody>
      </p:sp>
    </p:spTree>
    <p:extLst>
      <p:ext uri="{BB962C8B-B14F-4D97-AF65-F5344CB8AC3E}">
        <p14:creationId xmlns:p14="http://schemas.microsoft.com/office/powerpoint/2010/main" val="1377355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start with some basics of pancreatic development and function, along with why that’s important. </a:t>
            </a:r>
          </a:p>
          <a:p>
            <a:r>
              <a:rPr lang="en-US" dirty="0"/>
              <a:t>Also, a refresher of fat absorption, of which the pancreas is the most important regulator. </a:t>
            </a:r>
          </a:p>
        </p:txBody>
      </p:sp>
      <p:sp>
        <p:nvSpPr>
          <p:cNvPr id="4" name="Slide Number Placeholder 3"/>
          <p:cNvSpPr>
            <a:spLocks noGrp="1"/>
          </p:cNvSpPr>
          <p:nvPr>
            <p:ph type="sldNum" sz="quarter" idx="5"/>
          </p:nvPr>
        </p:nvSpPr>
        <p:spPr/>
        <p:txBody>
          <a:bodyPr/>
          <a:lstStyle/>
          <a:p>
            <a:fld id="{3F09F486-2AA7-4287-830D-5AE9C48EAB8E}" type="slidenum">
              <a:rPr lang="en-US" smtClean="0"/>
              <a:t>3</a:t>
            </a:fld>
            <a:endParaRPr lang="en-US"/>
          </a:p>
        </p:txBody>
      </p:sp>
    </p:spTree>
    <p:extLst>
      <p:ext uri="{BB962C8B-B14F-4D97-AF65-F5344CB8AC3E}">
        <p14:creationId xmlns:p14="http://schemas.microsoft.com/office/powerpoint/2010/main" val="605617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studies have looked into association of hyperglycemia and critical illness outcomes with a variety of findings</a:t>
            </a:r>
          </a:p>
          <a:p>
            <a:endParaRPr lang="en-US" dirty="0"/>
          </a:p>
        </p:txBody>
      </p:sp>
      <p:sp>
        <p:nvSpPr>
          <p:cNvPr id="4" name="Slide Number Placeholder 3"/>
          <p:cNvSpPr>
            <a:spLocks noGrp="1"/>
          </p:cNvSpPr>
          <p:nvPr>
            <p:ph type="sldNum" sz="quarter" idx="5"/>
          </p:nvPr>
        </p:nvSpPr>
        <p:spPr/>
        <p:txBody>
          <a:bodyPr/>
          <a:lstStyle/>
          <a:p>
            <a:fld id="{3F09F486-2AA7-4287-830D-5AE9C48EAB8E}" type="slidenum">
              <a:rPr lang="en-US" smtClean="0"/>
              <a:t>12</a:t>
            </a:fld>
            <a:endParaRPr lang="en-US"/>
          </a:p>
        </p:txBody>
      </p:sp>
    </p:spTree>
    <p:extLst>
      <p:ext uri="{BB962C8B-B14F-4D97-AF65-F5344CB8AC3E}">
        <p14:creationId xmlns:p14="http://schemas.microsoft.com/office/powerpoint/2010/main" val="3348253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all seem to demonstrate that normoglycemia is associated with the best possible outcomes in this U-shaped mortality against Glu levels in a Peds ICU. </a:t>
            </a:r>
          </a:p>
        </p:txBody>
      </p:sp>
      <p:sp>
        <p:nvSpPr>
          <p:cNvPr id="4" name="Slide Number Placeholder 3"/>
          <p:cNvSpPr>
            <a:spLocks noGrp="1"/>
          </p:cNvSpPr>
          <p:nvPr>
            <p:ph type="sldNum" sz="quarter" idx="5"/>
          </p:nvPr>
        </p:nvSpPr>
        <p:spPr/>
        <p:txBody>
          <a:bodyPr/>
          <a:lstStyle/>
          <a:p>
            <a:fld id="{3F09F486-2AA7-4287-830D-5AE9C48EAB8E}" type="slidenum">
              <a:rPr lang="en-US" smtClean="0"/>
              <a:t>13</a:t>
            </a:fld>
            <a:endParaRPr lang="en-US"/>
          </a:p>
        </p:txBody>
      </p:sp>
    </p:spTree>
    <p:extLst>
      <p:ext uri="{BB962C8B-B14F-4D97-AF65-F5344CB8AC3E}">
        <p14:creationId xmlns:p14="http://schemas.microsoft.com/office/powerpoint/2010/main" val="3201403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09F486-2AA7-4287-830D-5AE9C48EAB8E}" type="slidenum">
              <a:rPr lang="en-US" smtClean="0"/>
              <a:t>14</a:t>
            </a:fld>
            <a:endParaRPr lang="en-US"/>
          </a:p>
        </p:txBody>
      </p:sp>
    </p:spTree>
    <p:extLst>
      <p:ext uri="{BB962C8B-B14F-4D97-AF65-F5344CB8AC3E}">
        <p14:creationId xmlns:p14="http://schemas.microsoft.com/office/powerpoint/2010/main" val="1074649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Secretin afferent through </a:t>
            </a:r>
            <a:r>
              <a:rPr lang="en-US" dirty="0" err="1"/>
              <a:t>vagus</a:t>
            </a:r>
            <a:r>
              <a:rPr lang="en-US" dirty="0"/>
              <a:t>.</a:t>
            </a:r>
          </a:p>
          <a:p>
            <a:r>
              <a:rPr lang="en-US" dirty="0"/>
              <a:t>CCK afferent through </a:t>
            </a:r>
            <a:r>
              <a:rPr lang="en-US" dirty="0" err="1"/>
              <a:t>vagus</a:t>
            </a:r>
            <a:r>
              <a:rPr lang="en-US" dirty="0"/>
              <a:t>. </a:t>
            </a:r>
          </a:p>
          <a:p>
            <a:r>
              <a:rPr lang="en-US" dirty="0"/>
              <a:t>Peptide YY afferent through the blood stream.</a:t>
            </a:r>
          </a:p>
        </p:txBody>
      </p:sp>
      <p:sp>
        <p:nvSpPr>
          <p:cNvPr id="4" name="Slide Number Placeholder 3"/>
          <p:cNvSpPr>
            <a:spLocks noGrp="1"/>
          </p:cNvSpPr>
          <p:nvPr>
            <p:ph type="sldNum" sz="quarter" idx="5"/>
          </p:nvPr>
        </p:nvSpPr>
        <p:spPr/>
        <p:txBody>
          <a:bodyPr/>
          <a:lstStyle/>
          <a:p>
            <a:fld id="{3F09F486-2AA7-4287-830D-5AE9C48EAB8E}" type="slidenum">
              <a:rPr lang="en-US" smtClean="0"/>
              <a:t>15</a:t>
            </a:fld>
            <a:endParaRPr lang="en-US"/>
          </a:p>
        </p:txBody>
      </p:sp>
    </p:spTree>
    <p:extLst>
      <p:ext uri="{BB962C8B-B14F-4D97-AF65-F5344CB8AC3E}">
        <p14:creationId xmlns:p14="http://schemas.microsoft.com/office/powerpoint/2010/main" val="3883749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Digestive enzymes in a precursor form, called zymogens. </a:t>
            </a:r>
          </a:p>
          <a:p>
            <a:r>
              <a:rPr lang="en-US" dirty="0"/>
              <a:t>Ductal cells produce HCO3, which forms pancreatic juice, which flushes digestive enzymes into from smaller ducts to larger -&gt; GI tract. </a:t>
            </a:r>
          </a:p>
        </p:txBody>
      </p:sp>
      <p:sp>
        <p:nvSpPr>
          <p:cNvPr id="4" name="Slide Number Placeholder 3"/>
          <p:cNvSpPr>
            <a:spLocks noGrp="1"/>
          </p:cNvSpPr>
          <p:nvPr>
            <p:ph type="sldNum" sz="quarter" idx="5"/>
          </p:nvPr>
        </p:nvSpPr>
        <p:spPr/>
        <p:txBody>
          <a:bodyPr/>
          <a:lstStyle/>
          <a:p>
            <a:fld id="{3F09F486-2AA7-4287-830D-5AE9C48EAB8E}" type="slidenum">
              <a:rPr lang="en-US" smtClean="0"/>
              <a:t>16</a:t>
            </a:fld>
            <a:endParaRPr lang="en-US"/>
          </a:p>
        </p:txBody>
      </p:sp>
    </p:spTree>
    <p:extLst>
      <p:ext uri="{BB962C8B-B14F-4D97-AF65-F5344CB8AC3E}">
        <p14:creationId xmlns:p14="http://schemas.microsoft.com/office/powerpoint/2010/main" val="263475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CFTR: Cystic Fibrosis Transmembrane Regulator</a:t>
            </a:r>
          </a:p>
        </p:txBody>
      </p:sp>
      <p:sp>
        <p:nvSpPr>
          <p:cNvPr id="4" name="Slide Number Placeholder 3"/>
          <p:cNvSpPr>
            <a:spLocks noGrp="1"/>
          </p:cNvSpPr>
          <p:nvPr>
            <p:ph type="sldNum" sz="quarter" idx="5"/>
          </p:nvPr>
        </p:nvSpPr>
        <p:spPr/>
        <p:txBody>
          <a:bodyPr/>
          <a:lstStyle/>
          <a:p>
            <a:fld id="{3F09F486-2AA7-4287-830D-5AE9C48EAB8E}" type="slidenum">
              <a:rPr lang="en-US" smtClean="0"/>
              <a:t>17</a:t>
            </a:fld>
            <a:endParaRPr lang="en-US"/>
          </a:p>
        </p:txBody>
      </p:sp>
    </p:spTree>
    <p:extLst>
      <p:ext uri="{BB962C8B-B14F-4D97-AF65-F5344CB8AC3E}">
        <p14:creationId xmlns:p14="http://schemas.microsoft.com/office/powerpoint/2010/main" val="3375780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09F486-2AA7-4287-830D-5AE9C48EAB8E}" type="slidenum">
              <a:rPr lang="en-US" smtClean="0"/>
              <a:t>18</a:t>
            </a:fld>
            <a:endParaRPr lang="en-US"/>
          </a:p>
        </p:txBody>
      </p:sp>
    </p:spTree>
    <p:extLst>
      <p:ext uri="{BB962C8B-B14F-4D97-AF65-F5344CB8AC3E}">
        <p14:creationId xmlns:p14="http://schemas.microsoft.com/office/powerpoint/2010/main" val="2080978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09F486-2AA7-4287-830D-5AE9C48EAB8E}" type="slidenum">
              <a:rPr lang="en-US" smtClean="0"/>
              <a:t>19</a:t>
            </a:fld>
            <a:endParaRPr lang="en-US"/>
          </a:p>
        </p:txBody>
      </p:sp>
    </p:spTree>
    <p:extLst>
      <p:ext uri="{BB962C8B-B14F-4D97-AF65-F5344CB8AC3E}">
        <p14:creationId xmlns:p14="http://schemas.microsoft.com/office/powerpoint/2010/main" val="2432656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F8EBA-40BC-A27E-46F5-3D46AECE12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BC511A-BCF9-6C71-FE2B-96FFD32F0D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CF0985-63F8-84FD-4D13-2C3D87BA18EB}"/>
              </a:ext>
            </a:extLst>
          </p:cNvPr>
          <p:cNvSpPr>
            <a:spLocks noGrp="1"/>
          </p:cNvSpPr>
          <p:nvPr>
            <p:ph type="body" idx="1"/>
          </p:nvPr>
        </p:nvSpPr>
        <p:spPr/>
        <p:txBody>
          <a:bodyPr/>
          <a:lstStyle/>
          <a:p>
            <a:r>
              <a:rPr lang="en-US" dirty="0"/>
              <a:t>Pancreas plays an important role in digestion of all 3 macronutrients – but protein &amp; carbohydrate digestion and absorption far less affected by intact.</a:t>
            </a:r>
          </a:p>
          <a:p>
            <a:r>
              <a:rPr lang="en-US" dirty="0"/>
              <a:t>Carbohydrates also require normal pancreatic function.  </a:t>
            </a:r>
          </a:p>
        </p:txBody>
      </p:sp>
      <p:sp>
        <p:nvSpPr>
          <p:cNvPr id="4" name="Slide Number Placeholder 3">
            <a:extLst>
              <a:ext uri="{FF2B5EF4-FFF2-40B4-BE49-F238E27FC236}">
                <a16:creationId xmlns:a16="http://schemas.microsoft.com/office/drawing/2014/main" id="{A279A66B-5777-74C8-9F73-10237F224AE6}"/>
              </a:ext>
            </a:extLst>
          </p:cNvPr>
          <p:cNvSpPr>
            <a:spLocks noGrp="1"/>
          </p:cNvSpPr>
          <p:nvPr>
            <p:ph type="sldNum" sz="quarter" idx="5"/>
          </p:nvPr>
        </p:nvSpPr>
        <p:spPr/>
        <p:txBody>
          <a:bodyPr/>
          <a:lstStyle/>
          <a:p>
            <a:fld id="{3F09F486-2AA7-4287-830D-5AE9C48EAB8E}" type="slidenum">
              <a:rPr lang="en-US" smtClean="0"/>
              <a:t>20</a:t>
            </a:fld>
            <a:endParaRPr lang="en-US"/>
          </a:p>
        </p:txBody>
      </p:sp>
    </p:spTree>
    <p:extLst>
      <p:ext uri="{BB962C8B-B14F-4D97-AF65-F5344CB8AC3E}">
        <p14:creationId xmlns:p14="http://schemas.microsoft.com/office/powerpoint/2010/main" val="38403539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6E1DE-20C4-1667-5DDF-3CBD2A9C50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E34820-07BE-0D04-27C0-A22178F356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59C7F2-3E27-8A4A-5AE9-87B58C8A0763}"/>
              </a:ext>
            </a:extLst>
          </p:cNvPr>
          <p:cNvSpPr>
            <a:spLocks noGrp="1"/>
          </p:cNvSpPr>
          <p:nvPr>
            <p:ph type="body" idx="1"/>
          </p:nvPr>
        </p:nvSpPr>
        <p:spPr/>
        <p:txBody>
          <a:bodyPr/>
          <a:lstStyle/>
          <a:p>
            <a:r>
              <a:rPr lang="en-US" dirty="0"/>
              <a:t>Cholesterol requires little involvement of the pancreas for absorption. </a:t>
            </a:r>
          </a:p>
          <a:p>
            <a:r>
              <a:rPr lang="en-US" dirty="0"/>
              <a:t>Broken down by bile salts (produced by liver &amp; stored in the gallbladder), converted to micelles. </a:t>
            </a:r>
          </a:p>
        </p:txBody>
      </p:sp>
      <p:sp>
        <p:nvSpPr>
          <p:cNvPr id="4" name="Slide Number Placeholder 3">
            <a:extLst>
              <a:ext uri="{FF2B5EF4-FFF2-40B4-BE49-F238E27FC236}">
                <a16:creationId xmlns:a16="http://schemas.microsoft.com/office/drawing/2014/main" id="{2F8C56F5-5D26-9C09-CE71-9B34AF3C9F71}"/>
              </a:ext>
            </a:extLst>
          </p:cNvPr>
          <p:cNvSpPr>
            <a:spLocks noGrp="1"/>
          </p:cNvSpPr>
          <p:nvPr>
            <p:ph type="sldNum" sz="quarter" idx="5"/>
          </p:nvPr>
        </p:nvSpPr>
        <p:spPr/>
        <p:txBody>
          <a:bodyPr/>
          <a:lstStyle/>
          <a:p>
            <a:fld id="{3F09F486-2AA7-4287-830D-5AE9C48EAB8E}" type="slidenum">
              <a:rPr lang="en-US" smtClean="0"/>
              <a:t>21</a:t>
            </a:fld>
            <a:endParaRPr lang="en-US"/>
          </a:p>
        </p:txBody>
      </p:sp>
    </p:spTree>
    <p:extLst>
      <p:ext uri="{BB962C8B-B14F-4D97-AF65-F5344CB8AC3E}">
        <p14:creationId xmlns:p14="http://schemas.microsoft.com/office/powerpoint/2010/main" val="159223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cannot talk about EPI in critical illness without reviewing first the role of pancreas in digestion, physiologic fat absorption, </a:t>
            </a:r>
          </a:p>
          <a:p>
            <a:r>
              <a:rPr lang="en-US" dirty="0"/>
              <a:t>Cystic fibrosis (the well described case of EPI), before we discuss EPI in critical illness which appears to be by far more common that CF, and thankfully transient.   </a:t>
            </a:r>
          </a:p>
        </p:txBody>
      </p:sp>
      <p:sp>
        <p:nvSpPr>
          <p:cNvPr id="4" name="Slide Number Placeholder 3"/>
          <p:cNvSpPr>
            <a:spLocks noGrp="1"/>
          </p:cNvSpPr>
          <p:nvPr>
            <p:ph type="sldNum" sz="quarter" idx="5"/>
          </p:nvPr>
        </p:nvSpPr>
        <p:spPr/>
        <p:txBody>
          <a:bodyPr/>
          <a:lstStyle/>
          <a:p>
            <a:fld id="{3F09F486-2AA7-4287-830D-5AE9C48EAB8E}" type="slidenum">
              <a:rPr lang="en-US" smtClean="0"/>
              <a:t>4</a:t>
            </a:fld>
            <a:endParaRPr lang="en-US"/>
          </a:p>
        </p:txBody>
      </p:sp>
    </p:spTree>
    <p:extLst>
      <p:ext uri="{BB962C8B-B14F-4D97-AF65-F5344CB8AC3E}">
        <p14:creationId xmlns:p14="http://schemas.microsoft.com/office/powerpoint/2010/main" val="3078938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0DB77-03D0-FF18-C6FA-42DE2AD74C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2D9E48-9E1E-6487-EA51-5671E04094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EE1A8F-2A07-A08B-6BA1-0B32514CEF60}"/>
              </a:ext>
            </a:extLst>
          </p:cNvPr>
          <p:cNvSpPr>
            <a:spLocks noGrp="1"/>
          </p:cNvSpPr>
          <p:nvPr>
            <p:ph type="body" idx="1"/>
          </p:nvPr>
        </p:nvSpPr>
        <p:spPr/>
        <p:txBody>
          <a:bodyPr/>
          <a:lstStyle/>
          <a:p>
            <a:r>
              <a:rPr lang="en-US" dirty="0"/>
              <a:t>So we mentioned that carbohydrates, proteins and now medium &amp; short chain FA may be absorbed without significant contribution from the pancreas, it is the long </a:t>
            </a:r>
          </a:p>
        </p:txBody>
      </p:sp>
      <p:sp>
        <p:nvSpPr>
          <p:cNvPr id="4" name="Slide Number Placeholder 3">
            <a:extLst>
              <a:ext uri="{FF2B5EF4-FFF2-40B4-BE49-F238E27FC236}">
                <a16:creationId xmlns:a16="http://schemas.microsoft.com/office/drawing/2014/main" id="{87F3E4FD-F951-195F-6F2A-65F32BE4D4C6}"/>
              </a:ext>
            </a:extLst>
          </p:cNvPr>
          <p:cNvSpPr>
            <a:spLocks noGrp="1"/>
          </p:cNvSpPr>
          <p:nvPr>
            <p:ph type="sldNum" sz="quarter" idx="5"/>
          </p:nvPr>
        </p:nvSpPr>
        <p:spPr/>
        <p:txBody>
          <a:bodyPr/>
          <a:lstStyle/>
          <a:p>
            <a:fld id="{3F09F486-2AA7-4287-830D-5AE9C48EAB8E}" type="slidenum">
              <a:rPr lang="en-US" smtClean="0"/>
              <a:t>22</a:t>
            </a:fld>
            <a:endParaRPr lang="en-US"/>
          </a:p>
        </p:txBody>
      </p:sp>
    </p:spTree>
    <p:extLst>
      <p:ext uri="{BB962C8B-B14F-4D97-AF65-F5344CB8AC3E}">
        <p14:creationId xmlns:p14="http://schemas.microsoft.com/office/powerpoint/2010/main" val="13675636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F8EBA-40BC-A27E-46F5-3D46AECE12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BC511A-BCF9-6C71-FE2B-96FFD32F0D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CF0985-63F8-84FD-4D13-2C3D87BA18EB}"/>
              </a:ext>
            </a:extLst>
          </p:cNvPr>
          <p:cNvSpPr>
            <a:spLocks noGrp="1"/>
          </p:cNvSpPr>
          <p:nvPr>
            <p:ph type="body" idx="1"/>
          </p:nvPr>
        </p:nvSpPr>
        <p:spPr/>
        <p:txBody>
          <a:bodyPr/>
          <a:lstStyle/>
          <a:p>
            <a:r>
              <a:rPr lang="en-US" dirty="0"/>
              <a:t>Pancreas plays an important role in digestion of all 3 macronutrients – but protein &amp; carbohydrate digestion and absorption far less affected by intact.</a:t>
            </a:r>
          </a:p>
          <a:p>
            <a:r>
              <a:rPr lang="en-US" dirty="0"/>
              <a:t>Carbohydrates also require normal pancreatic function.  </a:t>
            </a:r>
          </a:p>
        </p:txBody>
      </p:sp>
      <p:sp>
        <p:nvSpPr>
          <p:cNvPr id="4" name="Slide Number Placeholder 3">
            <a:extLst>
              <a:ext uri="{FF2B5EF4-FFF2-40B4-BE49-F238E27FC236}">
                <a16:creationId xmlns:a16="http://schemas.microsoft.com/office/drawing/2014/main" id="{A279A66B-5777-74C8-9F73-10237F224AE6}"/>
              </a:ext>
            </a:extLst>
          </p:cNvPr>
          <p:cNvSpPr>
            <a:spLocks noGrp="1"/>
          </p:cNvSpPr>
          <p:nvPr>
            <p:ph type="sldNum" sz="quarter" idx="5"/>
          </p:nvPr>
        </p:nvSpPr>
        <p:spPr/>
        <p:txBody>
          <a:bodyPr/>
          <a:lstStyle/>
          <a:p>
            <a:fld id="{3F09F486-2AA7-4287-830D-5AE9C48EAB8E}" type="slidenum">
              <a:rPr lang="en-US" smtClean="0"/>
              <a:t>23</a:t>
            </a:fld>
            <a:endParaRPr lang="en-US"/>
          </a:p>
        </p:txBody>
      </p:sp>
    </p:spTree>
    <p:extLst>
      <p:ext uri="{BB962C8B-B14F-4D97-AF65-F5344CB8AC3E}">
        <p14:creationId xmlns:p14="http://schemas.microsoft.com/office/powerpoint/2010/main" val="38039856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09F486-2AA7-4287-830D-5AE9C48EAB8E}" type="slidenum">
              <a:rPr lang="en-US" smtClean="0"/>
              <a:t>24</a:t>
            </a:fld>
            <a:endParaRPr lang="en-US"/>
          </a:p>
        </p:txBody>
      </p:sp>
    </p:spTree>
    <p:extLst>
      <p:ext uri="{BB962C8B-B14F-4D97-AF65-F5344CB8AC3E}">
        <p14:creationId xmlns:p14="http://schemas.microsoft.com/office/powerpoint/2010/main" val="38477751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TF supplementation if pts experience growth arrest (but of course will require PERT, right before which will only cover the first hour at night)</a:t>
            </a:r>
          </a:p>
        </p:txBody>
      </p:sp>
      <p:sp>
        <p:nvSpPr>
          <p:cNvPr id="4" name="Slide Number Placeholder 3"/>
          <p:cNvSpPr>
            <a:spLocks noGrp="1"/>
          </p:cNvSpPr>
          <p:nvPr>
            <p:ph type="sldNum" sz="quarter" idx="5"/>
          </p:nvPr>
        </p:nvSpPr>
        <p:spPr/>
        <p:txBody>
          <a:bodyPr/>
          <a:lstStyle/>
          <a:p>
            <a:fld id="{3F09F486-2AA7-4287-830D-5AE9C48EAB8E}" type="slidenum">
              <a:rPr lang="en-US" smtClean="0"/>
              <a:t>25</a:t>
            </a:fld>
            <a:endParaRPr lang="en-US"/>
          </a:p>
        </p:txBody>
      </p:sp>
    </p:spTree>
    <p:extLst>
      <p:ext uri="{BB962C8B-B14F-4D97-AF65-F5344CB8AC3E}">
        <p14:creationId xmlns:p14="http://schemas.microsoft.com/office/powerpoint/2010/main" val="37503422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A740F-328B-EA11-96D9-2A8FA61E83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D376F4-8BF4-9709-A79F-632043E56B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1095D2-E765-ED7D-FED4-3F888C3B23F8}"/>
              </a:ext>
            </a:extLst>
          </p:cNvPr>
          <p:cNvSpPr>
            <a:spLocks noGrp="1"/>
          </p:cNvSpPr>
          <p:nvPr>
            <p:ph type="body" idx="1"/>
          </p:nvPr>
        </p:nvSpPr>
        <p:spPr/>
        <p:txBody>
          <a:bodyPr/>
          <a:lstStyle/>
          <a:p>
            <a:r>
              <a:rPr lang="en-US" dirty="0"/>
              <a:t>This information was about EPI in critical illness, where little is known. </a:t>
            </a:r>
          </a:p>
          <a:p>
            <a:r>
              <a:rPr lang="en-US" dirty="0"/>
              <a:t>However, it is a far more common clinical entity in patients with CF, also chronic pancreatitis, pancreatic cancer, pancreatectomies, etc. </a:t>
            </a:r>
          </a:p>
          <a:p>
            <a:endParaRPr lang="en-US" dirty="0"/>
          </a:p>
          <a:p>
            <a:r>
              <a:rPr lang="en-US" dirty="0"/>
              <a:t>PERT includes all 3 enzyme types, but titration happens based on lipase &amp; fat malabsorption. </a:t>
            </a:r>
          </a:p>
        </p:txBody>
      </p:sp>
      <p:sp>
        <p:nvSpPr>
          <p:cNvPr id="4" name="Slide Number Placeholder 3">
            <a:extLst>
              <a:ext uri="{FF2B5EF4-FFF2-40B4-BE49-F238E27FC236}">
                <a16:creationId xmlns:a16="http://schemas.microsoft.com/office/drawing/2014/main" id="{DE714654-597B-C026-5FF2-84274086A415}"/>
              </a:ext>
            </a:extLst>
          </p:cNvPr>
          <p:cNvSpPr>
            <a:spLocks noGrp="1"/>
          </p:cNvSpPr>
          <p:nvPr>
            <p:ph type="sldNum" sz="quarter" idx="5"/>
          </p:nvPr>
        </p:nvSpPr>
        <p:spPr/>
        <p:txBody>
          <a:bodyPr/>
          <a:lstStyle/>
          <a:p>
            <a:fld id="{3F09F486-2AA7-4287-830D-5AE9C48EAB8E}" type="slidenum">
              <a:rPr lang="en-US" smtClean="0"/>
              <a:t>26</a:t>
            </a:fld>
            <a:endParaRPr lang="en-US"/>
          </a:p>
        </p:txBody>
      </p:sp>
    </p:spTree>
    <p:extLst>
      <p:ext uri="{BB962C8B-B14F-4D97-AF65-F5344CB8AC3E}">
        <p14:creationId xmlns:p14="http://schemas.microsoft.com/office/powerpoint/2010/main" val="39926985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A740F-328B-EA11-96D9-2A8FA61E83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D376F4-8BF4-9709-A79F-632043E56B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1095D2-E765-ED7D-FED4-3F888C3B23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E714654-597B-C026-5FF2-84274086A415}"/>
              </a:ext>
            </a:extLst>
          </p:cNvPr>
          <p:cNvSpPr>
            <a:spLocks noGrp="1"/>
          </p:cNvSpPr>
          <p:nvPr>
            <p:ph type="sldNum" sz="quarter" idx="5"/>
          </p:nvPr>
        </p:nvSpPr>
        <p:spPr/>
        <p:txBody>
          <a:bodyPr/>
          <a:lstStyle/>
          <a:p>
            <a:fld id="{3F09F486-2AA7-4287-830D-5AE9C48EAB8E}" type="slidenum">
              <a:rPr lang="en-US" smtClean="0"/>
              <a:t>27</a:t>
            </a:fld>
            <a:endParaRPr lang="en-US"/>
          </a:p>
        </p:txBody>
      </p:sp>
    </p:spTree>
    <p:extLst>
      <p:ext uri="{BB962C8B-B14F-4D97-AF65-F5344CB8AC3E}">
        <p14:creationId xmlns:p14="http://schemas.microsoft.com/office/powerpoint/2010/main" val="40907836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A740F-328B-EA11-96D9-2A8FA61E83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D376F4-8BF4-9709-A79F-632043E56B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1095D2-E765-ED7D-FED4-3F888C3B23F8}"/>
              </a:ext>
            </a:extLst>
          </p:cNvPr>
          <p:cNvSpPr>
            <a:spLocks noGrp="1"/>
          </p:cNvSpPr>
          <p:nvPr>
            <p:ph type="body" idx="1"/>
          </p:nvPr>
        </p:nvSpPr>
        <p:spPr/>
        <p:txBody>
          <a:bodyPr/>
          <a:lstStyle/>
          <a:p>
            <a:r>
              <a:rPr lang="en-US" dirty="0"/>
              <a:t>We know PERT is the treatment for EPI patient who tolerate oral diets. </a:t>
            </a:r>
          </a:p>
          <a:p>
            <a:r>
              <a:rPr lang="en-US" dirty="0"/>
              <a:t>What about those who require TF?</a:t>
            </a:r>
          </a:p>
        </p:txBody>
      </p:sp>
      <p:sp>
        <p:nvSpPr>
          <p:cNvPr id="4" name="Slide Number Placeholder 3">
            <a:extLst>
              <a:ext uri="{FF2B5EF4-FFF2-40B4-BE49-F238E27FC236}">
                <a16:creationId xmlns:a16="http://schemas.microsoft.com/office/drawing/2014/main" id="{DE714654-597B-C026-5FF2-84274086A415}"/>
              </a:ext>
            </a:extLst>
          </p:cNvPr>
          <p:cNvSpPr>
            <a:spLocks noGrp="1"/>
          </p:cNvSpPr>
          <p:nvPr>
            <p:ph type="sldNum" sz="quarter" idx="5"/>
          </p:nvPr>
        </p:nvSpPr>
        <p:spPr/>
        <p:txBody>
          <a:bodyPr/>
          <a:lstStyle/>
          <a:p>
            <a:fld id="{3F09F486-2AA7-4287-830D-5AE9C48EAB8E}" type="slidenum">
              <a:rPr lang="en-US" smtClean="0"/>
              <a:t>28</a:t>
            </a:fld>
            <a:endParaRPr lang="en-US"/>
          </a:p>
        </p:txBody>
      </p:sp>
    </p:spTree>
    <p:extLst>
      <p:ext uri="{BB962C8B-B14F-4D97-AF65-F5344CB8AC3E}">
        <p14:creationId xmlns:p14="http://schemas.microsoft.com/office/powerpoint/2010/main" val="19231685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A740F-328B-EA11-96D9-2A8FA61E83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D376F4-8BF4-9709-A79F-632043E56B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1095D2-E765-ED7D-FED4-3F888C3B23F8}"/>
              </a:ext>
            </a:extLst>
          </p:cNvPr>
          <p:cNvSpPr>
            <a:spLocks noGrp="1"/>
          </p:cNvSpPr>
          <p:nvPr>
            <p:ph type="body" idx="1"/>
          </p:nvPr>
        </p:nvSpPr>
        <p:spPr/>
        <p:txBody>
          <a:bodyPr/>
          <a:lstStyle/>
          <a:p>
            <a:r>
              <a:rPr lang="en-US" dirty="0"/>
              <a:t>How do we assess response to treatment when we initiate it?</a:t>
            </a:r>
          </a:p>
        </p:txBody>
      </p:sp>
      <p:sp>
        <p:nvSpPr>
          <p:cNvPr id="4" name="Slide Number Placeholder 3">
            <a:extLst>
              <a:ext uri="{FF2B5EF4-FFF2-40B4-BE49-F238E27FC236}">
                <a16:creationId xmlns:a16="http://schemas.microsoft.com/office/drawing/2014/main" id="{DE714654-597B-C026-5FF2-84274086A415}"/>
              </a:ext>
            </a:extLst>
          </p:cNvPr>
          <p:cNvSpPr>
            <a:spLocks noGrp="1"/>
          </p:cNvSpPr>
          <p:nvPr>
            <p:ph type="sldNum" sz="quarter" idx="5"/>
          </p:nvPr>
        </p:nvSpPr>
        <p:spPr/>
        <p:txBody>
          <a:bodyPr/>
          <a:lstStyle/>
          <a:p>
            <a:fld id="{3F09F486-2AA7-4287-830D-5AE9C48EAB8E}" type="slidenum">
              <a:rPr lang="en-US" smtClean="0"/>
              <a:t>29</a:t>
            </a:fld>
            <a:endParaRPr lang="en-US"/>
          </a:p>
        </p:txBody>
      </p:sp>
    </p:spTree>
    <p:extLst>
      <p:ext uri="{BB962C8B-B14F-4D97-AF65-F5344CB8AC3E}">
        <p14:creationId xmlns:p14="http://schemas.microsoft.com/office/powerpoint/2010/main" val="28730810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C5183-5C6C-4BA1-C5BA-118EC3CB6E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9601CE-8915-ACB8-370A-E1E8AFAD9A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BAC0EC-607D-D370-271C-4C60F65C4F9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629054-C316-7834-9FF0-7EA50D91F97E}"/>
              </a:ext>
            </a:extLst>
          </p:cNvPr>
          <p:cNvSpPr>
            <a:spLocks noGrp="1"/>
          </p:cNvSpPr>
          <p:nvPr>
            <p:ph type="sldNum" sz="quarter" idx="5"/>
          </p:nvPr>
        </p:nvSpPr>
        <p:spPr/>
        <p:txBody>
          <a:bodyPr/>
          <a:lstStyle/>
          <a:p>
            <a:fld id="{3F09F486-2AA7-4287-830D-5AE9C48EAB8E}" type="slidenum">
              <a:rPr lang="en-US" smtClean="0"/>
              <a:t>30</a:t>
            </a:fld>
            <a:endParaRPr lang="en-US"/>
          </a:p>
        </p:txBody>
      </p:sp>
    </p:spTree>
    <p:extLst>
      <p:ext uri="{BB962C8B-B14F-4D97-AF65-F5344CB8AC3E}">
        <p14:creationId xmlns:p14="http://schemas.microsoft.com/office/powerpoint/2010/main" val="40482438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A740F-328B-EA11-96D9-2A8FA61E83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D376F4-8BF4-9709-A79F-632043E56B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1095D2-E765-ED7D-FED4-3F888C3B23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E714654-597B-C026-5FF2-84274086A415}"/>
              </a:ext>
            </a:extLst>
          </p:cNvPr>
          <p:cNvSpPr>
            <a:spLocks noGrp="1"/>
          </p:cNvSpPr>
          <p:nvPr>
            <p:ph type="sldNum" sz="quarter" idx="5"/>
          </p:nvPr>
        </p:nvSpPr>
        <p:spPr/>
        <p:txBody>
          <a:bodyPr/>
          <a:lstStyle/>
          <a:p>
            <a:fld id="{3F09F486-2AA7-4287-830D-5AE9C48EAB8E}" type="slidenum">
              <a:rPr lang="en-US" smtClean="0"/>
              <a:t>31</a:t>
            </a:fld>
            <a:endParaRPr lang="en-US"/>
          </a:p>
        </p:txBody>
      </p:sp>
    </p:spTree>
    <p:extLst>
      <p:ext uri="{BB962C8B-B14F-4D97-AF65-F5344CB8AC3E}">
        <p14:creationId xmlns:p14="http://schemas.microsoft.com/office/powerpoint/2010/main" val="3889035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09F486-2AA7-4287-830D-5AE9C48EAB8E}" type="slidenum">
              <a:rPr lang="en-US" smtClean="0"/>
              <a:t>5</a:t>
            </a:fld>
            <a:endParaRPr lang="en-US"/>
          </a:p>
        </p:txBody>
      </p:sp>
    </p:spTree>
    <p:extLst>
      <p:ext uri="{BB962C8B-B14F-4D97-AF65-F5344CB8AC3E}">
        <p14:creationId xmlns:p14="http://schemas.microsoft.com/office/powerpoint/2010/main" val="8521112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A740F-328B-EA11-96D9-2A8FA61E83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D376F4-8BF4-9709-A79F-632043E56B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1095D2-E765-ED7D-FED4-3F888C3B23F8}"/>
              </a:ext>
            </a:extLst>
          </p:cNvPr>
          <p:cNvSpPr>
            <a:spLocks noGrp="1"/>
          </p:cNvSpPr>
          <p:nvPr>
            <p:ph type="body" idx="1"/>
          </p:nvPr>
        </p:nvSpPr>
        <p:spPr/>
        <p:txBody>
          <a:bodyPr/>
          <a:lstStyle/>
          <a:p>
            <a:r>
              <a:rPr lang="en-US" dirty="0"/>
              <a:t>Switched everyone to Peptamen for homogeneity. </a:t>
            </a:r>
          </a:p>
          <a:p>
            <a:endParaRPr lang="en-US" dirty="0"/>
          </a:p>
          <a:p>
            <a:r>
              <a:rPr lang="en-US" dirty="0"/>
              <a:t>Peptamen 1.5: </a:t>
            </a:r>
            <a:r>
              <a:rPr lang="en-US" dirty="0" err="1"/>
              <a:t>Semielemental</a:t>
            </a:r>
            <a:r>
              <a:rPr lang="en-US" dirty="0"/>
              <a:t> formula with 70% medium chain TGLs, 30% long chain. Selected this so all subjects would receive the same TF. </a:t>
            </a:r>
          </a:p>
          <a:p>
            <a:r>
              <a:rPr lang="en-US" dirty="0"/>
              <a:t>Impact Peptide 1.5: Similar but with 50% - 50% medium and long chain FA.</a:t>
            </a:r>
          </a:p>
          <a:p>
            <a:endParaRPr lang="en-US" dirty="0"/>
          </a:p>
          <a:p>
            <a:r>
              <a:rPr lang="en-US" dirty="0"/>
              <a:t>Unsure why they </a:t>
            </a:r>
          </a:p>
          <a:p>
            <a:endParaRPr lang="en-US" dirty="0"/>
          </a:p>
        </p:txBody>
      </p:sp>
      <p:sp>
        <p:nvSpPr>
          <p:cNvPr id="4" name="Slide Number Placeholder 3">
            <a:extLst>
              <a:ext uri="{FF2B5EF4-FFF2-40B4-BE49-F238E27FC236}">
                <a16:creationId xmlns:a16="http://schemas.microsoft.com/office/drawing/2014/main" id="{DE714654-597B-C026-5FF2-84274086A415}"/>
              </a:ext>
            </a:extLst>
          </p:cNvPr>
          <p:cNvSpPr>
            <a:spLocks noGrp="1"/>
          </p:cNvSpPr>
          <p:nvPr>
            <p:ph type="sldNum" sz="quarter" idx="5"/>
          </p:nvPr>
        </p:nvSpPr>
        <p:spPr/>
        <p:txBody>
          <a:bodyPr/>
          <a:lstStyle/>
          <a:p>
            <a:fld id="{3F09F486-2AA7-4287-830D-5AE9C48EAB8E}" type="slidenum">
              <a:rPr lang="en-US" smtClean="0"/>
              <a:t>32</a:t>
            </a:fld>
            <a:endParaRPr lang="en-US"/>
          </a:p>
        </p:txBody>
      </p:sp>
    </p:spTree>
    <p:extLst>
      <p:ext uri="{BB962C8B-B14F-4D97-AF65-F5344CB8AC3E}">
        <p14:creationId xmlns:p14="http://schemas.microsoft.com/office/powerpoint/2010/main" val="13338729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A740F-328B-EA11-96D9-2A8FA61E83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D376F4-8BF4-9709-A79F-632043E56B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1095D2-E765-ED7D-FED4-3F888C3B23F8}"/>
              </a:ext>
            </a:extLst>
          </p:cNvPr>
          <p:cNvSpPr>
            <a:spLocks noGrp="1"/>
          </p:cNvSpPr>
          <p:nvPr>
            <p:ph type="body" idx="1"/>
          </p:nvPr>
        </p:nvSpPr>
        <p:spPr/>
        <p:txBody>
          <a:bodyPr/>
          <a:lstStyle/>
          <a:p>
            <a:r>
              <a:rPr lang="en-US" dirty="0"/>
              <a:t>Omega 3 &amp; DHEA/EPA are long chain fatty acids with anti-inflammatory properties, the latter important for cell membranes of red cells. </a:t>
            </a:r>
          </a:p>
        </p:txBody>
      </p:sp>
      <p:sp>
        <p:nvSpPr>
          <p:cNvPr id="4" name="Slide Number Placeholder 3">
            <a:extLst>
              <a:ext uri="{FF2B5EF4-FFF2-40B4-BE49-F238E27FC236}">
                <a16:creationId xmlns:a16="http://schemas.microsoft.com/office/drawing/2014/main" id="{DE714654-597B-C026-5FF2-84274086A415}"/>
              </a:ext>
            </a:extLst>
          </p:cNvPr>
          <p:cNvSpPr>
            <a:spLocks noGrp="1"/>
          </p:cNvSpPr>
          <p:nvPr>
            <p:ph type="sldNum" sz="quarter" idx="5"/>
          </p:nvPr>
        </p:nvSpPr>
        <p:spPr/>
        <p:txBody>
          <a:bodyPr/>
          <a:lstStyle/>
          <a:p>
            <a:fld id="{3F09F486-2AA7-4287-830D-5AE9C48EAB8E}" type="slidenum">
              <a:rPr lang="en-US" smtClean="0"/>
              <a:t>33</a:t>
            </a:fld>
            <a:endParaRPr lang="en-US"/>
          </a:p>
        </p:txBody>
      </p:sp>
    </p:spTree>
    <p:extLst>
      <p:ext uri="{BB962C8B-B14F-4D97-AF65-F5344CB8AC3E}">
        <p14:creationId xmlns:p14="http://schemas.microsoft.com/office/powerpoint/2010/main" val="24894192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9AAED-16A0-2179-655F-BA89005754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703689-F0DE-020E-75EB-8ED44600F7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CDC638-FBD6-E9B5-4A91-CDF5F43A7507}"/>
              </a:ext>
            </a:extLst>
          </p:cNvPr>
          <p:cNvSpPr>
            <a:spLocks noGrp="1"/>
          </p:cNvSpPr>
          <p:nvPr>
            <p:ph type="body" idx="1"/>
          </p:nvPr>
        </p:nvSpPr>
        <p:spPr/>
        <p:txBody>
          <a:bodyPr/>
          <a:lstStyle/>
          <a:p>
            <a:r>
              <a:rPr lang="en-US" dirty="0"/>
              <a:t>A group of investigators from MUSC, led by a Registered Dietitian, </a:t>
            </a:r>
            <a:r>
              <a:rPr lang="en-US" dirty="0" err="1"/>
              <a:t>Mrs</a:t>
            </a:r>
            <a:r>
              <a:rPr lang="en-US" dirty="0"/>
              <a:t> Hendrix. </a:t>
            </a:r>
          </a:p>
        </p:txBody>
      </p:sp>
      <p:sp>
        <p:nvSpPr>
          <p:cNvPr id="4" name="Slide Number Placeholder 3">
            <a:extLst>
              <a:ext uri="{FF2B5EF4-FFF2-40B4-BE49-F238E27FC236}">
                <a16:creationId xmlns:a16="http://schemas.microsoft.com/office/drawing/2014/main" id="{044E37C6-D32C-3D35-A18B-34C98AB51969}"/>
              </a:ext>
            </a:extLst>
          </p:cNvPr>
          <p:cNvSpPr>
            <a:spLocks noGrp="1"/>
          </p:cNvSpPr>
          <p:nvPr>
            <p:ph type="sldNum" sz="quarter" idx="5"/>
          </p:nvPr>
        </p:nvSpPr>
        <p:spPr/>
        <p:txBody>
          <a:bodyPr/>
          <a:lstStyle/>
          <a:p>
            <a:fld id="{3F09F486-2AA7-4287-830D-5AE9C48EAB8E}" type="slidenum">
              <a:rPr lang="en-US" smtClean="0"/>
              <a:t>34</a:t>
            </a:fld>
            <a:endParaRPr lang="en-US"/>
          </a:p>
        </p:txBody>
      </p:sp>
    </p:spTree>
    <p:extLst>
      <p:ext uri="{BB962C8B-B14F-4D97-AF65-F5344CB8AC3E}">
        <p14:creationId xmlns:p14="http://schemas.microsoft.com/office/powerpoint/2010/main" val="13375708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7B5D9-730D-6B79-9E65-5ABED7471C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5944AD-860C-7C27-1654-18D982D1DD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FBB533-CF4C-D25C-2607-00CEF20DDA40}"/>
              </a:ext>
            </a:extLst>
          </p:cNvPr>
          <p:cNvSpPr>
            <a:spLocks noGrp="1"/>
          </p:cNvSpPr>
          <p:nvPr>
            <p:ph type="body" idx="1"/>
          </p:nvPr>
        </p:nvSpPr>
        <p:spPr/>
        <p:txBody>
          <a:bodyPr/>
          <a:lstStyle/>
          <a:p>
            <a:r>
              <a:rPr lang="en-US" dirty="0"/>
              <a:t>One patient dropped out because the ILC kept disconnecting at night setting off alarms. </a:t>
            </a:r>
          </a:p>
          <a:p>
            <a:r>
              <a:rPr lang="en-US" dirty="0"/>
              <a:t>A second died of terminal lung disease. </a:t>
            </a:r>
          </a:p>
          <a:p>
            <a:r>
              <a:rPr lang="en-US" dirty="0"/>
              <a:t>A third moved away. </a:t>
            </a:r>
          </a:p>
          <a:p>
            <a:r>
              <a:rPr lang="en-US" dirty="0"/>
              <a:t>The results here include these truncated patients. </a:t>
            </a:r>
          </a:p>
        </p:txBody>
      </p:sp>
      <p:sp>
        <p:nvSpPr>
          <p:cNvPr id="4" name="Slide Number Placeholder 3">
            <a:extLst>
              <a:ext uri="{FF2B5EF4-FFF2-40B4-BE49-F238E27FC236}">
                <a16:creationId xmlns:a16="http://schemas.microsoft.com/office/drawing/2014/main" id="{1EF8746F-0363-F5CD-98C1-A4E5F4095A0A}"/>
              </a:ext>
            </a:extLst>
          </p:cNvPr>
          <p:cNvSpPr>
            <a:spLocks noGrp="1"/>
          </p:cNvSpPr>
          <p:nvPr>
            <p:ph type="sldNum" sz="quarter" idx="5"/>
          </p:nvPr>
        </p:nvSpPr>
        <p:spPr/>
        <p:txBody>
          <a:bodyPr/>
          <a:lstStyle/>
          <a:p>
            <a:fld id="{3F09F486-2AA7-4287-830D-5AE9C48EAB8E}" type="slidenum">
              <a:rPr lang="en-US" smtClean="0"/>
              <a:t>35</a:t>
            </a:fld>
            <a:endParaRPr lang="en-US"/>
          </a:p>
        </p:txBody>
      </p:sp>
    </p:spTree>
    <p:extLst>
      <p:ext uri="{BB962C8B-B14F-4D97-AF65-F5344CB8AC3E}">
        <p14:creationId xmlns:p14="http://schemas.microsoft.com/office/powerpoint/2010/main" val="27385490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38460-4FA9-8047-081F-79C0A759A8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2A4D31-1768-092A-8BFE-103E41DEAA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581B1D-8A91-FD7B-219B-D47BB933CA9F}"/>
              </a:ext>
            </a:extLst>
          </p:cNvPr>
          <p:cNvSpPr>
            <a:spLocks noGrp="1"/>
          </p:cNvSpPr>
          <p:nvPr>
            <p:ph type="body" idx="1"/>
          </p:nvPr>
        </p:nvSpPr>
        <p:spPr/>
        <p:txBody>
          <a:bodyPr/>
          <a:lstStyle/>
          <a:p>
            <a:r>
              <a:rPr lang="en-US" dirty="0"/>
              <a:t>A group of investigators from MUSC, led by a Registered Dietitian, </a:t>
            </a:r>
            <a:r>
              <a:rPr lang="en-US" dirty="0" err="1"/>
              <a:t>Mrs</a:t>
            </a:r>
            <a:r>
              <a:rPr lang="en-US" dirty="0"/>
              <a:t> Hendrix. </a:t>
            </a:r>
          </a:p>
        </p:txBody>
      </p:sp>
      <p:sp>
        <p:nvSpPr>
          <p:cNvPr id="4" name="Slide Number Placeholder 3">
            <a:extLst>
              <a:ext uri="{FF2B5EF4-FFF2-40B4-BE49-F238E27FC236}">
                <a16:creationId xmlns:a16="http://schemas.microsoft.com/office/drawing/2014/main" id="{4C46569F-A00B-4A56-6045-1FF258D466A3}"/>
              </a:ext>
            </a:extLst>
          </p:cNvPr>
          <p:cNvSpPr>
            <a:spLocks noGrp="1"/>
          </p:cNvSpPr>
          <p:nvPr>
            <p:ph type="sldNum" sz="quarter" idx="5"/>
          </p:nvPr>
        </p:nvSpPr>
        <p:spPr/>
        <p:txBody>
          <a:bodyPr/>
          <a:lstStyle/>
          <a:p>
            <a:fld id="{3F09F486-2AA7-4287-830D-5AE9C48EAB8E}" type="slidenum">
              <a:rPr lang="en-US" smtClean="0"/>
              <a:t>36</a:t>
            </a:fld>
            <a:endParaRPr lang="en-US"/>
          </a:p>
        </p:txBody>
      </p:sp>
    </p:spTree>
    <p:extLst>
      <p:ext uri="{BB962C8B-B14F-4D97-AF65-F5344CB8AC3E}">
        <p14:creationId xmlns:p14="http://schemas.microsoft.com/office/powerpoint/2010/main" val="34236176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35F2A-B046-97A8-29C1-888DDCF22E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63B62F-EF0D-6D1B-52D1-71E6A895B7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CF5AC7-1334-EDA3-A41F-4F90D86FFB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3EA500-81EF-F2AA-5CA0-3175BA2D3392}"/>
              </a:ext>
            </a:extLst>
          </p:cNvPr>
          <p:cNvSpPr>
            <a:spLocks noGrp="1"/>
          </p:cNvSpPr>
          <p:nvPr>
            <p:ph type="sldNum" sz="quarter" idx="5"/>
          </p:nvPr>
        </p:nvSpPr>
        <p:spPr/>
        <p:txBody>
          <a:bodyPr/>
          <a:lstStyle/>
          <a:p>
            <a:fld id="{3F09F486-2AA7-4287-830D-5AE9C48EAB8E}" type="slidenum">
              <a:rPr lang="en-US" smtClean="0"/>
              <a:t>37</a:t>
            </a:fld>
            <a:endParaRPr lang="en-US"/>
          </a:p>
        </p:txBody>
      </p:sp>
    </p:spTree>
    <p:extLst>
      <p:ext uri="{BB962C8B-B14F-4D97-AF65-F5344CB8AC3E}">
        <p14:creationId xmlns:p14="http://schemas.microsoft.com/office/powerpoint/2010/main" val="12380648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4D0F9-BEFD-FEEA-FF72-2A3E818ED7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7EB35C-CB2E-12C0-D7C0-B1994A1A4F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B5D2B4-CC95-CD82-996A-20B34F54A36F}"/>
              </a:ext>
            </a:extLst>
          </p:cNvPr>
          <p:cNvSpPr>
            <a:spLocks noGrp="1"/>
          </p:cNvSpPr>
          <p:nvPr>
            <p:ph type="body" idx="1"/>
          </p:nvPr>
        </p:nvSpPr>
        <p:spPr/>
        <p:txBody>
          <a:bodyPr/>
          <a:lstStyle/>
          <a:p>
            <a:r>
              <a:rPr lang="en-US" dirty="0"/>
              <a:t>A group of investigators from Beth Israel &amp; Harvard in Boston </a:t>
            </a:r>
          </a:p>
        </p:txBody>
      </p:sp>
      <p:sp>
        <p:nvSpPr>
          <p:cNvPr id="4" name="Slide Number Placeholder 3">
            <a:extLst>
              <a:ext uri="{FF2B5EF4-FFF2-40B4-BE49-F238E27FC236}">
                <a16:creationId xmlns:a16="http://schemas.microsoft.com/office/drawing/2014/main" id="{9BA03F33-DF45-3E41-84BC-ACC315F20441}"/>
              </a:ext>
            </a:extLst>
          </p:cNvPr>
          <p:cNvSpPr>
            <a:spLocks noGrp="1"/>
          </p:cNvSpPr>
          <p:nvPr>
            <p:ph type="sldNum" sz="quarter" idx="5"/>
          </p:nvPr>
        </p:nvSpPr>
        <p:spPr/>
        <p:txBody>
          <a:bodyPr/>
          <a:lstStyle/>
          <a:p>
            <a:fld id="{3F09F486-2AA7-4287-830D-5AE9C48EAB8E}" type="slidenum">
              <a:rPr lang="en-US" smtClean="0"/>
              <a:t>38</a:t>
            </a:fld>
            <a:endParaRPr lang="en-US"/>
          </a:p>
        </p:txBody>
      </p:sp>
    </p:spTree>
    <p:extLst>
      <p:ext uri="{BB962C8B-B14F-4D97-AF65-F5344CB8AC3E}">
        <p14:creationId xmlns:p14="http://schemas.microsoft.com/office/powerpoint/2010/main" val="3462790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1E645-37C8-857A-F171-1B67C1F77C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199BF2-395F-766A-17B3-E0E1E83C7B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B04BDA-73DE-EB8E-D94D-6E13B8B82091}"/>
              </a:ext>
            </a:extLst>
          </p:cNvPr>
          <p:cNvSpPr>
            <a:spLocks noGrp="1"/>
          </p:cNvSpPr>
          <p:nvPr>
            <p:ph type="body" idx="1"/>
          </p:nvPr>
        </p:nvSpPr>
        <p:spPr/>
        <p:txBody>
          <a:bodyPr/>
          <a:lstStyle/>
          <a:p>
            <a:r>
              <a:rPr lang="en-US" dirty="0"/>
              <a:t>Out of 34 enrolled, 33 were analyzed, as one had to drop out due to pulmonary exacerbation. </a:t>
            </a:r>
          </a:p>
        </p:txBody>
      </p:sp>
      <p:sp>
        <p:nvSpPr>
          <p:cNvPr id="4" name="Slide Number Placeholder 3">
            <a:extLst>
              <a:ext uri="{FF2B5EF4-FFF2-40B4-BE49-F238E27FC236}">
                <a16:creationId xmlns:a16="http://schemas.microsoft.com/office/drawing/2014/main" id="{C8296A82-EB4A-79EB-6D1E-B7A691ECA6C3}"/>
              </a:ext>
            </a:extLst>
          </p:cNvPr>
          <p:cNvSpPr>
            <a:spLocks noGrp="1"/>
          </p:cNvSpPr>
          <p:nvPr>
            <p:ph type="sldNum" sz="quarter" idx="5"/>
          </p:nvPr>
        </p:nvSpPr>
        <p:spPr/>
        <p:txBody>
          <a:bodyPr/>
          <a:lstStyle/>
          <a:p>
            <a:fld id="{3F09F486-2AA7-4287-830D-5AE9C48EAB8E}" type="slidenum">
              <a:rPr lang="en-US" smtClean="0"/>
              <a:t>39</a:t>
            </a:fld>
            <a:endParaRPr lang="en-US"/>
          </a:p>
        </p:txBody>
      </p:sp>
    </p:spTree>
    <p:extLst>
      <p:ext uri="{BB962C8B-B14F-4D97-AF65-F5344CB8AC3E}">
        <p14:creationId xmlns:p14="http://schemas.microsoft.com/office/powerpoint/2010/main" val="12329001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FCFD1-2E55-4530-97C2-531F9A95A4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A9FB73-7317-4C39-FB70-E06E922351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C0852E-3FF0-C4C4-4320-38C7609794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1D72E3-169A-17F8-27DD-7F64FC3FF6EF}"/>
              </a:ext>
            </a:extLst>
          </p:cNvPr>
          <p:cNvSpPr>
            <a:spLocks noGrp="1"/>
          </p:cNvSpPr>
          <p:nvPr>
            <p:ph type="sldNum" sz="quarter" idx="5"/>
          </p:nvPr>
        </p:nvSpPr>
        <p:spPr/>
        <p:txBody>
          <a:bodyPr/>
          <a:lstStyle/>
          <a:p>
            <a:fld id="{3F09F486-2AA7-4287-830D-5AE9C48EAB8E}" type="slidenum">
              <a:rPr lang="en-US" smtClean="0"/>
              <a:t>40</a:t>
            </a:fld>
            <a:endParaRPr lang="en-US"/>
          </a:p>
        </p:txBody>
      </p:sp>
    </p:spTree>
    <p:extLst>
      <p:ext uri="{BB962C8B-B14F-4D97-AF65-F5344CB8AC3E}">
        <p14:creationId xmlns:p14="http://schemas.microsoft.com/office/powerpoint/2010/main" val="9051039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0B2D1-B21A-7754-A155-2713A636EB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7A4C7E-5560-CDBC-7E6B-49A8CD8875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4DC1CB-AA95-5678-CACD-BEF7DDF564EC}"/>
              </a:ext>
            </a:extLst>
          </p:cNvPr>
          <p:cNvSpPr>
            <a:spLocks noGrp="1"/>
          </p:cNvSpPr>
          <p:nvPr>
            <p:ph type="body" idx="1"/>
          </p:nvPr>
        </p:nvSpPr>
        <p:spPr/>
        <p:txBody>
          <a:bodyPr/>
          <a:lstStyle/>
          <a:p>
            <a:r>
              <a:rPr lang="en-US" dirty="0"/>
              <a:t>Comparing their GI symptoms between treatment at home before and after ILC - all GI symptoms improved except for flatulence.</a:t>
            </a:r>
          </a:p>
        </p:txBody>
      </p:sp>
      <p:sp>
        <p:nvSpPr>
          <p:cNvPr id="4" name="Slide Number Placeholder 3">
            <a:extLst>
              <a:ext uri="{FF2B5EF4-FFF2-40B4-BE49-F238E27FC236}">
                <a16:creationId xmlns:a16="http://schemas.microsoft.com/office/drawing/2014/main" id="{B732C14C-02B5-C9FE-D012-ED88D46950ED}"/>
              </a:ext>
            </a:extLst>
          </p:cNvPr>
          <p:cNvSpPr>
            <a:spLocks noGrp="1"/>
          </p:cNvSpPr>
          <p:nvPr>
            <p:ph type="sldNum" sz="quarter" idx="5"/>
          </p:nvPr>
        </p:nvSpPr>
        <p:spPr/>
        <p:txBody>
          <a:bodyPr/>
          <a:lstStyle/>
          <a:p>
            <a:fld id="{3F09F486-2AA7-4287-830D-5AE9C48EAB8E}" type="slidenum">
              <a:rPr lang="en-US" smtClean="0"/>
              <a:t>41</a:t>
            </a:fld>
            <a:endParaRPr lang="en-US"/>
          </a:p>
        </p:txBody>
      </p:sp>
    </p:spTree>
    <p:extLst>
      <p:ext uri="{BB962C8B-B14F-4D97-AF65-F5344CB8AC3E}">
        <p14:creationId xmlns:p14="http://schemas.microsoft.com/office/powerpoint/2010/main" val="2080319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Foregut is the first portion of what will eventually become the gastrointestinal tract, that give rise to 2 buds/</a:t>
            </a:r>
            <a:r>
              <a:rPr lang="en-US" dirty="0" err="1"/>
              <a:t>diverticuli</a:t>
            </a:r>
            <a:r>
              <a:rPr lang="en-US" dirty="0"/>
              <a:t>, the hepatic diverticulum (includes liver, gallbladder and ventral pancreas) and the dorsal pancreas. </a:t>
            </a:r>
          </a:p>
          <a:p>
            <a:r>
              <a:rPr lang="en-US" dirty="0"/>
              <a:t>The hepatic will give rise to the gallbladder, liver &amp; the hepatobiliary tree.  </a:t>
            </a:r>
          </a:p>
          <a:p>
            <a:endParaRPr lang="en-US" dirty="0"/>
          </a:p>
          <a:p>
            <a:r>
              <a:rPr lang="en-US" dirty="0"/>
              <a:t>There will be two pancreatic buds, one dorsal (larger), one ventral (smaller). During the</a:t>
            </a:r>
            <a:r>
              <a:rPr lang="en-US" b="1" dirty="0"/>
              <a:t> 270 degree counterclockwise rotation</a:t>
            </a:r>
            <a:r>
              <a:rPr lang="en-US" dirty="0"/>
              <a:t> of the foregut in the 2</a:t>
            </a:r>
            <a:r>
              <a:rPr lang="en-US" baseline="30000" dirty="0"/>
              <a:t>nd</a:t>
            </a:r>
            <a:r>
              <a:rPr lang="en-US" dirty="0"/>
              <a:t> month, the two buds fuse, each with its own separate main ductal system for drainage, which will also merge (Ducts of </a:t>
            </a:r>
            <a:r>
              <a:rPr lang="en-US" dirty="0" err="1"/>
              <a:t>Wirsung</a:t>
            </a:r>
            <a:r>
              <a:rPr lang="en-US" dirty="0"/>
              <a:t>, and of Santorini). </a:t>
            </a:r>
          </a:p>
        </p:txBody>
      </p:sp>
      <p:sp>
        <p:nvSpPr>
          <p:cNvPr id="4" name="Slide Number Placeholder 3"/>
          <p:cNvSpPr>
            <a:spLocks noGrp="1"/>
          </p:cNvSpPr>
          <p:nvPr>
            <p:ph type="sldNum" sz="quarter" idx="5"/>
          </p:nvPr>
        </p:nvSpPr>
        <p:spPr/>
        <p:txBody>
          <a:bodyPr/>
          <a:lstStyle/>
          <a:p>
            <a:fld id="{3F09F486-2AA7-4287-830D-5AE9C48EAB8E}" type="slidenum">
              <a:rPr lang="en-US" smtClean="0"/>
              <a:t>6</a:t>
            </a:fld>
            <a:endParaRPr lang="en-US"/>
          </a:p>
        </p:txBody>
      </p:sp>
    </p:spTree>
    <p:extLst>
      <p:ext uri="{BB962C8B-B14F-4D97-AF65-F5344CB8AC3E}">
        <p14:creationId xmlns:p14="http://schemas.microsoft.com/office/powerpoint/2010/main" val="36495883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8EF92-70DD-D5D7-0C31-ED2C222D79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2A9BB-5145-862B-8707-642159B0D8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F5752E-3355-7919-0B02-22885C80E67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Prolific group of authors that published 2 different manuscripts with slight variations in data points examined</a:t>
            </a:r>
          </a:p>
          <a:p>
            <a:endParaRPr lang="en-US" dirty="0"/>
          </a:p>
        </p:txBody>
      </p:sp>
      <p:sp>
        <p:nvSpPr>
          <p:cNvPr id="4" name="Slide Number Placeholder 3">
            <a:extLst>
              <a:ext uri="{FF2B5EF4-FFF2-40B4-BE49-F238E27FC236}">
                <a16:creationId xmlns:a16="http://schemas.microsoft.com/office/drawing/2014/main" id="{E7507E56-F838-5D74-5341-C468F5B9C6E7}"/>
              </a:ext>
            </a:extLst>
          </p:cNvPr>
          <p:cNvSpPr>
            <a:spLocks noGrp="1"/>
          </p:cNvSpPr>
          <p:nvPr>
            <p:ph type="sldNum" sz="quarter" idx="5"/>
          </p:nvPr>
        </p:nvSpPr>
        <p:spPr/>
        <p:txBody>
          <a:bodyPr/>
          <a:lstStyle/>
          <a:p>
            <a:fld id="{3F09F486-2AA7-4287-830D-5AE9C48EAB8E}" type="slidenum">
              <a:rPr lang="en-US" smtClean="0"/>
              <a:t>42</a:t>
            </a:fld>
            <a:endParaRPr lang="en-US"/>
          </a:p>
        </p:txBody>
      </p:sp>
    </p:spTree>
    <p:extLst>
      <p:ext uri="{BB962C8B-B14F-4D97-AF65-F5344CB8AC3E}">
        <p14:creationId xmlns:p14="http://schemas.microsoft.com/office/powerpoint/2010/main" val="4036003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A2BE2-7D2D-A835-0150-8C55AAA4D2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3A98C3-CCE8-6CBA-2297-C3F619239A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3B410F-93C7-AF9B-B750-189FAF932DFF}"/>
              </a:ext>
            </a:extLst>
          </p:cNvPr>
          <p:cNvSpPr>
            <a:spLocks noGrp="1"/>
          </p:cNvSpPr>
          <p:nvPr>
            <p:ph type="body" idx="1"/>
          </p:nvPr>
        </p:nvSpPr>
        <p:spPr/>
        <p:txBody>
          <a:bodyPr/>
          <a:lstStyle/>
          <a:p>
            <a:r>
              <a:rPr lang="en-US" dirty="0"/>
              <a:t>They showed there was no statistical significance in weight gain at 2 weeks (it would be hard, given the short amount of time)</a:t>
            </a:r>
          </a:p>
        </p:txBody>
      </p:sp>
      <p:sp>
        <p:nvSpPr>
          <p:cNvPr id="4" name="Slide Number Placeholder 3">
            <a:extLst>
              <a:ext uri="{FF2B5EF4-FFF2-40B4-BE49-F238E27FC236}">
                <a16:creationId xmlns:a16="http://schemas.microsoft.com/office/drawing/2014/main" id="{E71A414C-C297-4AAC-A24E-EFC89D8673D6}"/>
              </a:ext>
            </a:extLst>
          </p:cNvPr>
          <p:cNvSpPr>
            <a:spLocks noGrp="1"/>
          </p:cNvSpPr>
          <p:nvPr>
            <p:ph type="sldNum" sz="quarter" idx="5"/>
          </p:nvPr>
        </p:nvSpPr>
        <p:spPr/>
        <p:txBody>
          <a:bodyPr/>
          <a:lstStyle/>
          <a:p>
            <a:fld id="{3F09F486-2AA7-4287-830D-5AE9C48EAB8E}" type="slidenum">
              <a:rPr lang="en-US" smtClean="0"/>
              <a:t>43</a:t>
            </a:fld>
            <a:endParaRPr lang="en-US"/>
          </a:p>
        </p:txBody>
      </p:sp>
    </p:spTree>
    <p:extLst>
      <p:ext uri="{BB962C8B-B14F-4D97-AF65-F5344CB8AC3E}">
        <p14:creationId xmlns:p14="http://schemas.microsoft.com/office/powerpoint/2010/main" val="19659130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FC378-4CC4-C83B-1A41-762007D2A5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1C10CE-460E-7481-E37F-B9FEA8E4A3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4A6F88-546F-7F52-DA88-BE5EE2AB6368}"/>
              </a:ext>
            </a:extLst>
          </p:cNvPr>
          <p:cNvSpPr>
            <a:spLocks noGrp="1"/>
          </p:cNvSpPr>
          <p:nvPr>
            <p:ph type="body" idx="1"/>
          </p:nvPr>
        </p:nvSpPr>
        <p:spPr/>
        <p:txBody>
          <a:bodyPr/>
          <a:lstStyle/>
          <a:p>
            <a:r>
              <a:rPr lang="en-US" dirty="0"/>
              <a:t>…but demonstrated an improvement in Vit D &amp; E levels in just these 2 weeks…</a:t>
            </a:r>
          </a:p>
        </p:txBody>
      </p:sp>
      <p:sp>
        <p:nvSpPr>
          <p:cNvPr id="4" name="Slide Number Placeholder 3">
            <a:extLst>
              <a:ext uri="{FF2B5EF4-FFF2-40B4-BE49-F238E27FC236}">
                <a16:creationId xmlns:a16="http://schemas.microsoft.com/office/drawing/2014/main" id="{57029215-6862-66F2-ABA8-B1308CC785CB}"/>
              </a:ext>
            </a:extLst>
          </p:cNvPr>
          <p:cNvSpPr>
            <a:spLocks noGrp="1"/>
          </p:cNvSpPr>
          <p:nvPr>
            <p:ph type="sldNum" sz="quarter" idx="5"/>
          </p:nvPr>
        </p:nvSpPr>
        <p:spPr/>
        <p:txBody>
          <a:bodyPr/>
          <a:lstStyle/>
          <a:p>
            <a:fld id="{3F09F486-2AA7-4287-830D-5AE9C48EAB8E}" type="slidenum">
              <a:rPr lang="en-US" smtClean="0"/>
              <a:t>44</a:t>
            </a:fld>
            <a:endParaRPr lang="en-US"/>
          </a:p>
        </p:txBody>
      </p:sp>
    </p:spTree>
    <p:extLst>
      <p:ext uri="{BB962C8B-B14F-4D97-AF65-F5344CB8AC3E}">
        <p14:creationId xmlns:p14="http://schemas.microsoft.com/office/powerpoint/2010/main" val="28979214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FD7F5-6F9B-766D-B0FE-D2A2A68C85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908534-BAB9-E753-3D95-A8C5311AED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C10D08-30CB-1A32-7D12-122A6192EB7F}"/>
              </a:ext>
            </a:extLst>
          </p:cNvPr>
          <p:cNvSpPr>
            <a:spLocks noGrp="1"/>
          </p:cNvSpPr>
          <p:nvPr>
            <p:ph type="body" idx="1"/>
          </p:nvPr>
        </p:nvSpPr>
        <p:spPr/>
        <p:txBody>
          <a:bodyPr/>
          <a:lstStyle/>
          <a:p>
            <a:r>
              <a:rPr lang="en-US" dirty="0"/>
              <a:t>No differences in the plasma lipid profile of these piglets</a:t>
            </a:r>
          </a:p>
        </p:txBody>
      </p:sp>
      <p:sp>
        <p:nvSpPr>
          <p:cNvPr id="4" name="Slide Number Placeholder 3">
            <a:extLst>
              <a:ext uri="{FF2B5EF4-FFF2-40B4-BE49-F238E27FC236}">
                <a16:creationId xmlns:a16="http://schemas.microsoft.com/office/drawing/2014/main" id="{BF57DA04-1ABA-AFA7-705E-2D3E49D4085C}"/>
              </a:ext>
            </a:extLst>
          </p:cNvPr>
          <p:cNvSpPr>
            <a:spLocks noGrp="1"/>
          </p:cNvSpPr>
          <p:nvPr>
            <p:ph type="sldNum" sz="quarter" idx="5"/>
          </p:nvPr>
        </p:nvSpPr>
        <p:spPr/>
        <p:txBody>
          <a:bodyPr/>
          <a:lstStyle/>
          <a:p>
            <a:fld id="{3F09F486-2AA7-4287-830D-5AE9C48EAB8E}" type="slidenum">
              <a:rPr lang="en-US" smtClean="0"/>
              <a:t>45</a:t>
            </a:fld>
            <a:endParaRPr lang="en-US"/>
          </a:p>
        </p:txBody>
      </p:sp>
    </p:spTree>
    <p:extLst>
      <p:ext uri="{BB962C8B-B14F-4D97-AF65-F5344CB8AC3E}">
        <p14:creationId xmlns:p14="http://schemas.microsoft.com/office/powerpoint/2010/main" val="35953115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05423-2CFF-0852-CAE7-31E55BB360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EE8DA8-1846-F5AB-2E8B-F7DB861489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EB8DCD-F40B-B241-9EAC-27711530E982}"/>
              </a:ext>
            </a:extLst>
          </p:cNvPr>
          <p:cNvSpPr>
            <a:spLocks noGrp="1"/>
          </p:cNvSpPr>
          <p:nvPr>
            <p:ph type="body" idx="1"/>
          </p:nvPr>
        </p:nvSpPr>
        <p:spPr/>
        <p:txBody>
          <a:bodyPr/>
          <a:lstStyle/>
          <a:p>
            <a:r>
              <a:rPr lang="en-US" dirty="0"/>
              <a:t>On a separate manuscript they demonstrated that the % of calories required from TPN was lower if the animals had been administered the therapeutic cartridges, and conversely higher % of calories from enteral nutrition. </a:t>
            </a:r>
          </a:p>
        </p:txBody>
      </p:sp>
      <p:sp>
        <p:nvSpPr>
          <p:cNvPr id="4" name="Slide Number Placeholder 3">
            <a:extLst>
              <a:ext uri="{FF2B5EF4-FFF2-40B4-BE49-F238E27FC236}">
                <a16:creationId xmlns:a16="http://schemas.microsoft.com/office/drawing/2014/main" id="{A2A947AA-CCD3-4288-322A-611E84579780}"/>
              </a:ext>
            </a:extLst>
          </p:cNvPr>
          <p:cNvSpPr>
            <a:spLocks noGrp="1"/>
          </p:cNvSpPr>
          <p:nvPr>
            <p:ph type="sldNum" sz="quarter" idx="5"/>
          </p:nvPr>
        </p:nvSpPr>
        <p:spPr/>
        <p:txBody>
          <a:bodyPr/>
          <a:lstStyle/>
          <a:p>
            <a:fld id="{3F09F486-2AA7-4287-830D-5AE9C48EAB8E}" type="slidenum">
              <a:rPr lang="en-US" smtClean="0"/>
              <a:t>46</a:t>
            </a:fld>
            <a:endParaRPr lang="en-US"/>
          </a:p>
        </p:txBody>
      </p:sp>
    </p:spTree>
    <p:extLst>
      <p:ext uri="{BB962C8B-B14F-4D97-AF65-F5344CB8AC3E}">
        <p14:creationId xmlns:p14="http://schemas.microsoft.com/office/powerpoint/2010/main" val="8304763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8FB66-E7CE-C336-DE78-CEBC1FCEE9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AD1474-A9D2-4014-635F-F2D004AA07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2ED9DF-57D9-40E1-E62C-CDE6157A39A6}"/>
              </a:ext>
            </a:extLst>
          </p:cNvPr>
          <p:cNvSpPr>
            <a:spLocks noGrp="1"/>
          </p:cNvSpPr>
          <p:nvPr>
            <p:ph type="body" idx="1"/>
          </p:nvPr>
        </p:nvSpPr>
        <p:spPr/>
        <p:txBody>
          <a:bodyPr/>
          <a:lstStyle/>
          <a:p>
            <a:r>
              <a:rPr lang="en-US" dirty="0"/>
              <a:t>DHA, EPA and omega-3 fatty acids were also higher at 2 weeks with treatment…</a:t>
            </a:r>
          </a:p>
        </p:txBody>
      </p:sp>
      <p:sp>
        <p:nvSpPr>
          <p:cNvPr id="4" name="Slide Number Placeholder 3">
            <a:extLst>
              <a:ext uri="{FF2B5EF4-FFF2-40B4-BE49-F238E27FC236}">
                <a16:creationId xmlns:a16="http://schemas.microsoft.com/office/drawing/2014/main" id="{EC6F4B67-6A41-C693-C2F7-93EE1C53F7F7}"/>
              </a:ext>
            </a:extLst>
          </p:cNvPr>
          <p:cNvSpPr>
            <a:spLocks noGrp="1"/>
          </p:cNvSpPr>
          <p:nvPr>
            <p:ph type="sldNum" sz="quarter" idx="5"/>
          </p:nvPr>
        </p:nvSpPr>
        <p:spPr/>
        <p:txBody>
          <a:bodyPr/>
          <a:lstStyle/>
          <a:p>
            <a:fld id="{3F09F486-2AA7-4287-830D-5AE9C48EAB8E}" type="slidenum">
              <a:rPr lang="en-US" smtClean="0"/>
              <a:t>47</a:t>
            </a:fld>
            <a:endParaRPr lang="en-US"/>
          </a:p>
        </p:txBody>
      </p:sp>
    </p:spTree>
    <p:extLst>
      <p:ext uri="{BB962C8B-B14F-4D97-AF65-F5344CB8AC3E}">
        <p14:creationId xmlns:p14="http://schemas.microsoft.com/office/powerpoint/2010/main" val="15343633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28396-4EF8-EC5F-4288-63EA1E562A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214802-8640-BCF8-15C6-F4F9E7E3D8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F15676-7326-CFFD-4160-9DEB3B7FBA44}"/>
              </a:ext>
            </a:extLst>
          </p:cNvPr>
          <p:cNvSpPr>
            <a:spLocks noGrp="1"/>
          </p:cNvSpPr>
          <p:nvPr>
            <p:ph type="body" idx="1"/>
          </p:nvPr>
        </p:nvSpPr>
        <p:spPr/>
        <p:txBody>
          <a:bodyPr/>
          <a:lstStyle/>
          <a:p>
            <a:r>
              <a:rPr lang="en-US" dirty="0"/>
              <a:t>HDL, LDL, Vit A (but not D or E) were higher in this second round of experiments 2 weeks after treatment initiation. </a:t>
            </a:r>
          </a:p>
        </p:txBody>
      </p:sp>
      <p:sp>
        <p:nvSpPr>
          <p:cNvPr id="4" name="Slide Number Placeholder 3">
            <a:extLst>
              <a:ext uri="{FF2B5EF4-FFF2-40B4-BE49-F238E27FC236}">
                <a16:creationId xmlns:a16="http://schemas.microsoft.com/office/drawing/2014/main" id="{554CEEB5-018D-5BA7-A084-5BB169F12B0B}"/>
              </a:ext>
            </a:extLst>
          </p:cNvPr>
          <p:cNvSpPr>
            <a:spLocks noGrp="1"/>
          </p:cNvSpPr>
          <p:nvPr>
            <p:ph type="sldNum" sz="quarter" idx="5"/>
          </p:nvPr>
        </p:nvSpPr>
        <p:spPr/>
        <p:txBody>
          <a:bodyPr/>
          <a:lstStyle/>
          <a:p>
            <a:fld id="{3F09F486-2AA7-4287-830D-5AE9C48EAB8E}" type="slidenum">
              <a:rPr lang="en-US" smtClean="0"/>
              <a:t>48</a:t>
            </a:fld>
            <a:endParaRPr lang="en-US"/>
          </a:p>
        </p:txBody>
      </p:sp>
    </p:spTree>
    <p:extLst>
      <p:ext uri="{BB962C8B-B14F-4D97-AF65-F5344CB8AC3E}">
        <p14:creationId xmlns:p14="http://schemas.microsoft.com/office/powerpoint/2010/main" val="21459718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28396-4EF8-EC5F-4288-63EA1E562A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214802-8640-BCF8-15C6-F4F9E7E3D8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F15676-7326-CFFD-4160-9DEB3B7FBA44}"/>
              </a:ext>
            </a:extLst>
          </p:cNvPr>
          <p:cNvSpPr>
            <a:spLocks noGrp="1"/>
          </p:cNvSpPr>
          <p:nvPr>
            <p:ph type="body" idx="1"/>
          </p:nvPr>
        </p:nvSpPr>
        <p:spPr/>
        <p:txBody>
          <a:bodyPr/>
          <a:lstStyle/>
          <a:p>
            <a:r>
              <a:rPr lang="en-US" dirty="0"/>
              <a:t>HDL, LDL, Vit A (but not D or E) were higher in this second round of experiments 2 weeks after treatment initiation. </a:t>
            </a:r>
          </a:p>
        </p:txBody>
      </p:sp>
      <p:sp>
        <p:nvSpPr>
          <p:cNvPr id="4" name="Slide Number Placeholder 3">
            <a:extLst>
              <a:ext uri="{FF2B5EF4-FFF2-40B4-BE49-F238E27FC236}">
                <a16:creationId xmlns:a16="http://schemas.microsoft.com/office/drawing/2014/main" id="{554CEEB5-018D-5BA7-A084-5BB169F12B0B}"/>
              </a:ext>
            </a:extLst>
          </p:cNvPr>
          <p:cNvSpPr>
            <a:spLocks noGrp="1"/>
          </p:cNvSpPr>
          <p:nvPr>
            <p:ph type="sldNum" sz="quarter" idx="5"/>
          </p:nvPr>
        </p:nvSpPr>
        <p:spPr/>
        <p:txBody>
          <a:bodyPr/>
          <a:lstStyle/>
          <a:p>
            <a:fld id="{3F09F486-2AA7-4287-830D-5AE9C48EAB8E}" type="slidenum">
              <a:rPr lang="en-US" smtClean="0"/>
              <a:t>49</a:t>
            </a:fld>
            <a:endParaRPr lang="en-US"/>
          </a:p>
        </p:txBody>
      </p:sp>
    </p:spTree>
    <p:extLst>
      <p:ext uri="{BB962C8B-B14F-4D97-AF65-F5344CB8AC3E}">
        <p14:creationId xmlns:p14="http://schemas.microsoft.com/office/powerpoint/2010/main" val="40031542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09F486-2AA7-4287-830D-5AE9C48EAB8E}" type="slidenum">
              <a:rPr lang="en-US" smtClean="0"/>
              <a:t>51</a:t>
            </a:fld>
            <a:endParaRPr lang="en-US"/>
          </a:p>
        </p:txBody>
      </p:sp>
    </p:spTree>
    <p:extLst>
      <p:ext uri="{BB962C8B-B14F-4D97-AF65-F5344CB8AC3E}">
        <p14:creationId xmlns:p14="http://schemas.microsoft.com/office/powerpoint/2010/main" val="29551032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09F486-2AA7-4287-830D-5AE9C48EAB8E}" type="slidenum">
              <a:rPr lang="en-US" smtClean="0"/>
              <a:t>52</a:t>
            </a:fld>
            <a:endParaRPr lang="en-US"/>
          </a:p>
        </p:txBody>
      </p:sp>
    </p:spTree>
    <p:extLst>
      <p:ext uri="{BB962C8B-B14F-4D97-AF65-F5344CB8AC3E}">
        <p14:creationId xmlns:p14="http://schemas.microsoft.com/office/powerpoint/2010/main" val="636499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there are essentially two types of cells in the mature pancreas, depending on whether they used to be close to the pancreatic ductal system or not: These two different types of cells are responsible for the two main pancreatic functions: digestion and glucose control </a:t>
            </a:r>
          </a:p>
        </p:txBody>
      </p:sp>
      <p:sp>
        <p:nvSpPr>
          <p:cNvPr id="4" name="Slide Number Placeholder 3"/>
          <p:cNvSpPr>
            <a:spLocks noGrp="1"/>
          </p:cNvSpPr>
          <p:nvPr>
            <p:ph type="sldNum" sz="quarter" idx="5"/>
          </p:nvPr>
        </p:nvSpPr>
        <p:spPr/>
        <p:txBody>
          <a:bodyPr/>
          <a:lstStyle/>
          <a:p>
            <a:fld id="{3F09F486-2AA7-4287-830D-5AE9C48EAB8E}" type="slidenum">
              <a:rPr lang="en-US" smtClean="0"/>
              <a:t>7</a:t>
            </a:fld>
            <a:endParaRPr lang="en-US"/>
          </a:p>
        </p:txBody>
      </p:sp>
    </p:spTree>
    <p:extLst>
      <p:ext uri="{BB962C8B-B14F-4D97-AF65-F5344CB8AC3E}">
        <p14:creationId xmlns:p14="http://schemas.microsoft.com/office/powerpoint/2010/main" val="39179800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384A7-8F98-816F-294B-BCE963859E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6A242B-2286-602D-C6A9-62431A7D36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0ED285-8C5B-AE69-94AC-C55A0F82D147}"/>
              </a:ext>
            </a:extLst>
          </p:cNvPr>
          <p:cNvSpPr>
            <a:spLocks noGrp="1"/>
          </p:cNvSpPr>
          <p:nvPr>
            <p:ph type="body" idx="1"/>
          </p:nvPr>
        </p:nvSpPr>
        <p:spPr/>
        <p:txBody>
          <a:bodyPr/>
          <a:lstStyle/>
          <a:p>
            <a:r>
              <a:rPr lang="en-US" dirty="0"/>
              <a:t>1</a:t>
            </a:r>
            <a:r>
              <a:rPr lang="en-US" baseline="30000" dirty="0"/>
              <a:t>st</a:t>
            </a:r>
            <a:r>
              <a:rPr lang="en-US" dirty="0"/>
              <a:t> arrow: increased fat mobilization from body stores</a:t>
            </a:r>
          </a:p>
          <a:p>
            <a:endParaRPr lang="en-US" dirty="0"/>
          </a:p>
        </p:txBody>
      </p:sp>
      <p:sp>
        <p:nvSpPr>
          <p:cNvPr id="4" name="Slide Number Placeholder 3">
            <a:extLst>
              <a:ext uri="{FF2B5EF4-FFF2-40B4-BE49-F238E27FC236}">
                <a16:creationId xmlns:a16="http://schemas.microsoft.com/office/drawing/2014/main" id="{887D2219-1ED7-BBC5-7730-B6A36A5F2B29}"/>
              </a:ext>
            </a:extLst>
          </p:cNvPr>
          <p:cNvSpPr>
            <a:spLocks noGrp="1"/>
          </p:cNvSpPr>
          <p:nvPr>
            <p:ph type="sldNum" sz="quarter" idx="5"/>
          </p:nvPr>
        </p:nvSpPr>
        <p:spPr/>
        <p:txBody>
          <a:bodyPr/>
          <a:lstStyle/>
          <a:p>
            <a:fld id="{3F09F486-2AA7-4287-830D-5AE9C48EAB8E}" type="slidenum">
              <a:rPr lang="en-US" smtClean="0"/>
              <a:t>53</a:t>
            </a:fld>
            <a:endParaRPr lang="en-US"/>
          </a:p>
        </p:txBody>
      </p:sp>
    </p:spTree>
    <p:extLst>
      <p:ext uri="{BB962C8B-B14F-4D97-AF65-F5344CB8AC3E}">
        <p14:creationId xmlns:p14="http://schemas.microsoft.com/office/powerpoint/2010/main" val="32432928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9CAC7-4289-ECC3-BFF2-9A1DDA92F1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A87EB0-CF9F-976E-8656-87F43689BF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D59DF0-4462-5AD9-2E5A-BD2AC80F4251}"/>
              </a:ext>
            </a:extLst>
          </p:cNvPr>
          <p:cNvSpPr>
            <a:spLocks noGrp="1"/>
          </p:cNvSpPr>
          <p:nvPr>
            <p:ph type="body" idx="1"/>
          </p:nvPr>
        </p:nvSpPr>
        <p:spPr/>
        <p:txBody>
          <a:bodyPr/>
          <a:lstStyle/>
          <a:p>
            <a:r>
              <a:rPr lang="en-US" dirty="0"/>
              <a:t>So we have both increased fat mobilization &amp; turn over during critical illness, and decreased absorption. </a:t>
            </a:r>
          </a:p>
          <a:p>
            <a:endParaRPr lang="en-US" dirty="0"/>
          </a:p>
        </p:txBody>
      </p:sp>
      <p:sp>
        <p:nvSpPr>
          <p:cNvPr id="4" name="Slide Number Placeholder 3">
            <a:extLst>
              <a:ext uri="{FF2B5EF4-FFF2-40B4-BE49-F238E27FC236}">
                <a16:creationId xmlns:a16="http://schemas.microsoft.com/office/drawing/2014/main" id="{9A2EAB34-BD7F-6CC0-5ED4-022BD03DDFD7}"/>
              </a:ext>
            </a:extLst>
          </p:cNvPr>
          <p:cNvSpPr>
            <a:spLocks noGrp="1"/>
          </p:cNvSpPr>
          <p:nvPr>
            <p:ph type="sldNum" sz="quarter" idx="5"/>
          </p:nvPr>
        </p:nvSpPr>
        <p:spPr/>
        <p:txBody>
          <a:bodyPr/>
          <a:lstStyle/>
          <a:p>
            <a:fld id="{3F09F486-2AA7-4287-830D-5AE9C48EAB8E}" type="slidenum">
              <a:rPr lang="en-US" smtClean="0"/>
              <a:t>54</a:t>
            </a:fld>
            <a:endParaRPr lang="en-US"/>
          </a:p>
        </p:txBody>
      </p:sp>
    </p:spTree>
    <p:extLst>
      <p:ext uri="{BB962C8B-B14F-4D97-AF65-F5344CB8AC3E}">
        <p14:creationId xmlns:p14="http://schemas.microsoft.com/office/powerpoint/2010/main" val="28493670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even though nutrition is as important as every during critical illness, a hypermetabolic state due to catecholamine release.</a:t>
            </a:r>
          </a:p>
        </p:txBody>
      </p:sp>
      <p:sp>
        <p:nvSpPr>
          <p:cNvPr id="4" name="Slide Number Placeholder 3"/>
          <p:cNvSpPr>
            <a:spLocks noGrp="1"/>
          </p:cNvSpPr>
          <p:nvPr>
            <p:ph type="sldNum" sz="quarter" idx="5"/>
          </p:nvPr>
        </p:nvSpPr>
        <p:spPr/>
        <p:txBody>
          <a:bodyPr/>
          <a:lstStyle/>
          <a:p>
            <a:fld id="{3F09F486-2AA7-4287-830D-5AE9C48EAB8E}" type="slidenum">
              <a:rPr lang="en-US" smtClean="0"/>
              <a:t>55</a:t>
            </a:fld>
            <a:endParaRPr lang="en-US"/>
          </a:p>
        </p:txBody>
      </p:sp>
    </p:spTree>
    <p:extLst>
      <p:ext uri="{BB962C8B-B14F-4D97-AF65-F5344CB8AC3E}">
        <p14:creationId xmlns:p14="http://schemas.microsoft.com/office/powerpoint/2010/main" val="25488612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09F486-2AA7-4287-830D-5AE9C48EAB8E}" type="slidenum">
              <a:rPr lang="en-US" smtClean="0"/>
              <a:t>56</a:t>
            </a:fld>
            <a:endParaRPr lang="en-US"/>
          </a:p>
        </p:txBody>
      </p:sp>
    </p:spTree>
    <p:extLst>
      <p:ext uri="{BB962C8B-B14F-4D97-AF65-F5344CB8AC3E}">
        <p14:creationId xmlns:p14="http://schemas.microsoft.com/office/powerpoint/2010/main" val="27058405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513BE-6332-3F78-03F6-4C283F089F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F4101C-53D0-353B-A78C-22E9FC18BC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4ABB1B-FAF1-2BFE-CF3D-B4439A8107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787A4E3-C4C5-D4BC-7D7E-60D8B42318D0}"/>
              </a:ext>
            </a:extLst>
          </p:cNvPr>
          <p:cNvSpPr>
            <a:spLocks noGrp="1"/>
          </p:cNvSpPr>
          <p:nvPr>
            <p:ph type="sldNum" sz="quarter" idx="5"/>
          </p:nvPr>
        </p:nvSpPr>
        <p:spPr/>
        <p:txBody>
          <a:bodyPr/>
          <a:lstStyle/>
          <a:p>
            <a:fld id="{3F09F486-2AA7-4287-830D-5AE9C48EAB8E}" type="slidenum">
              <a:rPr lang="en-US" smtClean="0"/>
              <a:t>57</a:t>
            </a:fld>
            <a:endParaRPr lang="en-US"/>
          </a:p>
        </p:txBody>
      </p:sp>
    </p:spTree>
    <p:extLst>
      <p:ext uri="{BB962C8B-B14F-4D97-AF65-F5344CB8AC3E}">
        <p14:creationId xmlns:p14="http://schemas.microsoft.com/office/powerpoint/2010/main" val="29060065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FF312-9FA5-05F0-14D7-8B2188B5CA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1E1F52-0951-6675-51E5-EC6916B6B8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01C0D7-CC90-18FE-E68B-071B784CA8EA}"/>
              </a:ext>
            </a:extLst>
          </p:cNvPr>
          <p:cNvSpPr>
            <a:spLocks noGrp="1"/>
          </p:cNvSpPr>
          <p:nvPr>
            <p:ph type="body" idx="1"/>
          </p:nvPr>
        </p:nvSpPr>
        <p:spPr/>
        <p:txBody>
          <a:bodyPr/>
          <a:lstStyle/>
          <a:p>
            <a:r>
              <a:rPr lang="en-US" dirty="0"/>
              <a:t>How do you know when a patient in the ICU has feeding intolerance due to EPI vs intestinal insufficiency? We don’t – those are likely present concurrently, and should be managed concurrently. </a:t>
            </a:r>
          </a:p>
          <a:p>
            <a:endParaRPr lang="en-US" dirty="0"/>
          </a:p>
        </p:txBody>
      </p:sp>
      <p:sp>
        <p:nvSpPr>
          <p:cNvPr id="4" name="Slide Number Placeholder 3">
            <a:extLst>
              <a:ext uri="{FF2B5EF4-FFF2-40B4-BE49-F238E27FC236}">
                <a16:creationId xmlns:a16="http://schemas.microsoft.com/office/drawing/2014/main" id="{C20AD1DC-B793-0831-2349-4858EEA952A8}"/>
              </a:ext>
            </a:extLst>
          </p:cNvPr>
          <p:cNvSpPr>
            <a:spLocks noGrp="1"/>
          </p:cNvSpPr>
          <p:nvPr>
            <p:ph type="sldNum" sz="quarter" idx="5"/>
          </p:nvPr>
        </p:nvSpPr>
        <p:spPr/>
        <p:txBody>
          <a:bodyPr/>
          <a:lstStyle/>
          <a:p>
            <a:fld id="{3F09F486-2AA7-4287-830D-5AE9C48EAB8E}" type="slidenum">
              <a:rPr lang="en-US" smtClean="0"/>
              <a:t>58</a:t>
            </a:fld>
            <a:endParaRPr lang="en-US"/>
          </a:p>
        </p:txBody>
      </p:sp>
    </p:spTree>
    <p:extLst>
      <p:ext uri="{BB962C8B-B14F-4D97-AF65-F5344CB8AC3E}">
        <p14:creationId xmlns:p14="http://schemas.microsoft.com/office/powerpoint/2010/main" val="27014895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A740F-328B-EA11-96D9-2A8FA61E83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D376F4-8BF4-9709-A79F-632043E56B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1095D2-E765-ED7D-FED4-3F888C3B23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E714654-597B-C026-5FF2-84274086A415}"/>
              </a:ext>
            </a:extLst>
          </p:cNvPr>
          <p:cNvSpPr>
            <a:spLocks noGrp="1"/>
          </p:cNvSpPr>
          <p:nvPr>
            <p:ph type="sldNum" sz="quarter" idx="5"/>
          </p:nvPr>
        </p:nvSpPr>
        <p:spPr/>
        <p:txBody>
          <a:bodyPr/>
          <a:lstStyle/>
          <a:p>
            <a:fld id="{3F09F486-2AA7-4287-830D-5AE9C48EAB8E}" type="slidenum">
              <a:rPr lang="en-US" smtClean="0"/>
              <a:t>59</a:t>
            </a:fld>
            <a:endParaRPr lang="en-US"/>
          </a:p>
        </p:txBody>
      </p:sp>
    </p:spTree>
    <p:extLst>
      <p:ext uri="{BB962C8B-B14F-4D97-AF65-F5344CB8AC3E}">
        <p14:creationId xmlns:p14="http://schemas.microsoft.com/office/powerpoint/2010/main" val="33933149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8EF92-70DD-D5D7-0C31-ED2C222D79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2A9BB-5145-862B-8707-642159B0D8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F5752E-3355-7919-0B02-22885C80E6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7507E56-F838-5D74-5341-C468F5B9C6E7}"/>
              </a:ext>
            </a:extLst>
          </p:cNvPr>
          <p:cNvSpPr>
            <a:spLocks noGrp="1"/>
          </p:cNvSpPr>
          <p:nvPr>
            <p:ph type="sldNum" sz="quarter" idx="5"/>
          </p:nvPr>
        </p:nvSpPr>
        <p:spPr/>
        <p:txBody>
          <a:bodyPr/>
          <a:lstStyle/>
          <a:p>
            <a:fld id="{3F09F486-2AA7-4287-830D-5AE9C48EAB8E}" type="slidenum">
              <a:rPr lang="en-US" smtClean="0"/>
              <a:t>60</a:t>
            </a:fld>
            <a:endParaRPr lang="en-US"/>
          </a:p>
        </p:txBody>
      </p:sp>
    </p:spTree>
    <p:extLst>
      <p:ext uri="{BB962C8B-B14F-4D97-AF65-F5344CB8AC3E}">
        <p14:creationId xmlns:p14="http://schemas.microsoft.com/office/powerpoint/2010/main" val="12949830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8EF92-70DD-D5D7-0C31-ED2C222D79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2A9BB-5145-862B-8707-642159B0D8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F5752E-3355-7919-0B02-22885C80E6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7507E56-F838-5D74-5341-C468F5B9C6E7}"/>
              </a:ext>
            </a:extLst>
          </p:cNvPr>
          <p:cNvSpPr>
            <a:spLocks noGrp="1"/>
          </p:cNvSpPr>
          <p:nvPr>
            <p:ph type="sldNum" sz="quarter" idx="5"/>
          </p:nvPr>
        </p:nvSpPr>
        <p:spPr/>
        <p:txBody>
          <a:bodyPr/>
          <a:lstStyle/>
          <a:p>
            <a:fld id="{3F09F486-2AA7-4287-830D-5AE9C48EAB8E}" type="slidenum">
              <a:rPr lang="en-US" smtClean="0"/>
              <a:t>61</a:t>
            </a:fld>
            <a:endParaRPr lang="en-US"/>
          </a:p>
        </p:txBody>
      </p:sp>
    </p:spTree>
    <p:extLst>
      <p:ext uri="{BB962C8B-B14F-4D97-AF65-F5344CB8AC3E}">
        <p14:creationId xmlns:p14="http://schemas.microsoft.com/office/powerpoint/2010/main" val="31442433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8EF92-70DD-D5D7-0C31-ED2C222D79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2A9BB-5145-862B-8707-642159B0D8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F5752E-3355-7919-0B02-22885C80E676}"/>
              </a:ext>
            </a:extLst>
          </p:cNvPr>
          <p:cNvSpPr>
            <a:spLocks noGrp="1"/>
          </p:cNvSpPr>
          <p:nvPr>
            <p:ph type="body" idx="1"/>
          </p:nvPr>
        </p:nvSpPr>
        <p:spPr/>
        <p:txBody>
          <a:bodyPr/>
          <a:lstStyle/>
          <a:p>
            <a:r>
              <a:rPr lang="en-US" dirty="0"/>
              <a:t>There were no differences in age, gender &amp; BMI, but patients with moderate (FE&lt;200) and severe EPI (FE&lt;100) were sicker with a higher APACHE II score. </a:t>
            </a:r>
          </a:p>
          <a:p>
            <a:r>
              <a:rPr lang="en-US" dirty="0"/>
              <a:t>Also, they experienced more steatorrhea, diarrhea, and had higher amylase &amp; lipase in their serum, as well as lower FE in their stools.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Steatorrhea: </a:t>
            </a:r>
            <a:r>
              <a:rPr lang="en-US" sz="1800" dirty="0">
                <a:effectLst/>
                <a:latin typeface="AdvOTa9103878"/>
              </a:rPr>
              <a:t>loose, frothy, foul-smelling and buoyant stools </a:t>
            </a:r>
            <a:endParaRPr lang="en-US" dirty="0"/>
          </a:p>
          <a:p>
            <a:r>
              <a:rPr lang="en-US" dirty="0"/>
              <a:t>Diarrhea: &gt;= 3 loose stools/day</a:t>
            </a:r>
          </a:p>
        </p:txBody>
      </p:sp>
      <p:sp>
        <p:nvSpPr>
          <p:cNvPr id="4" name="Slide Number Placeholder 3">
            <a:extLst>
              <a:ext uri="{FF2B5EF4-FFF2-40B4-BE49-F238E27FC236}">
                <a16:creationId xmlns:a16="http://schemas.microsoft.com/office/drawing/2014/main" id="{E7507E56-F838-5D74-5341-C468F5B9C6E7}"/>
              </a:ext>
            </a:extLst>
          </p:cNvPr>
          <p:cNvSpPr>
            <a:spLocks noGrp="1"/>
          </p:cNvSpPr>
          <p:nvPr>
            <p:ph type="sldNum" sz="quarter" idx="5"/>
          </p:nvPr>
        </p:nvSpPr>
        <p:spPr/>
        <p:txBody>
          <a:bodyPr/>
          <a:lstStyle/>
          <a:p>
            <a:fld id="{3F09F486-2AA7-4287-830D-5AE9C48EAB8E}" type="slidenum">
              <a:rPr lang="en-US" smtClean="0"/>
              <a:t>62</a:t>
            </a:fld>
            <a:endParaRPr lang="en-US"/>
          </a:p>
        </p:txBody>
      </p:sp>
    </p:spTree>
    <p:extLst>
      <p:ext uri="{BB962C8B-B14F-4D97-AF65-F5344CB8AC3E}">
        <p14:creationId xmlns:p14="http://schemas.microsoft.com/office/powerpoint/2010/main" val="99605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lot more cells and functions, beyond the scope of current discussion. </a:t>
            </a:r>
          </a:p>
          <a:p>
            <a:endParaRPr lang="en-US" dirty="0"/>
          </a:p>
          <a:p>
            <a:r>
              <a:rPr lang="en-US" dirty="0"/>
              <a:t>Close to stomach &amp; duodenum, due to initiation as two buds from the foregut (which eventually became the stomach &amp; duodenum), and the liver – same drainage into ampulla of </a:t>
            </a:r>
            <a:r>
              <a:rPr lang="en-US" dirty="0" err="1"/>
              <a:t>Vater</a:t>
            </a:r>
            <a:r>
              <a:rPr lang="en-US" dirty="0"/>
              <a:t> (in the 2</a:t>
            </a:r>
            <a:r>
              <a:rPr lang="en-US" baseline="30000" dirty="0"/>
              <a:t>nd</a:t>
            </a:r>
            <a:r>
              <a:rPr lang="en-US" dirty="0"/>
              <a:t> portion of the duodenum).</a:t>
            </a:r>
          </a:p>
          <a:p>
            <a:r>
              <a:rPr lang="en-US" dirty="0"/>
              <a:t> </a:t>
            </a:r>
          </a:p>
        </p:txBody>
      </p:sp>
      <p:sp>
        <p:nvSpPr>
          <p:cNvPr id="4" name="Slide Number Placeholder 3"/>
          <p:cNvSpPr>
            <a:spLocks noGrp="1"/>
          </p:cNvSpPr>
          <p:nvPr>
            <p:ph type="sldNum" sz="quarter" idx="5"/>
          </p:nvPr>
        </p:nvSpPr>
        <p:spPr/>
        <p:txBody>
          <a:bodyPr/>
          <a:lstStyle/>
          <a:p>
            <a:fld id="{3F09F486-2AA7-4287-830D-5AE9C48EAB8E}" type="slidenum">
              <a:rPr lang="en-US" smtClean="0"/>
              <a:t>8</a:t>
            </a:fld>
            <a:endParaRPr lang="en-US"/>
          </a:p>
        </p:txBody>
      </p:sp>
    </p:spTree>
    <p:extLst>
      <p:ext uri="{BB962C8B-B14F-4D97-AF65-F5344CB8AC3E}">
        <p14:creationId xmlns:p14="http://schemas.microsoft.com/office/powerpoint/2010/main" val="10724712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8EF92-70DD-D5D7-0C31-ED2C222D79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2A9BB-5145-862B-8707-642159B0D8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F5752E-3355-7919-0B02-22885C80E676}"/>
              </a:ext>
            </a:extLst>
          </p:cNvPr>
          <p:cNvSpPr>
            <a:spLocks noGrp="1"/>
          </p:cNvSpPr>
          <p:nvPr>
            <p:ph type="body" idx="1"/>
          </p:nvPr>
        </p:nvSpPr>
        <p:spPr/>
        <p:txBody>
          <a:bodyPr/>
          <a:lstStyle/>
          <a:p>
            <a:r>
              <a:rPr lang="en-US" dirty="0"/>
              <a:t>Also </a:t>
            </a:r>
            <a:r>
              <a:rPr lang="en-US" dirty="0" err="1"/>
              <a:t>hyperamylassemia</a:t>
            </a:r>
            <a:r>
              <a:rPr lang="en-US" dirty="0"/>
              <a:t> was noted in 30%, </a:t>
            </a:r>
            <a:r>
              <a:rPr lang="en-US" dirty="0" err="1"/>
              <a:t>hyperlipasemia</a:t>
            </a:r>
            <a:r>
              <a:rPr lang="en-US" dirty="0"/>
              <a:t> in 35%, and severe EPI in 18%. </a:t>
            </a:r>
          </a:p>
          <a:p>
            <a:endParaRPr lang="en-US" dirty="0"/>
          </a:p>
          <a:p>
            <a:r>
              <a:rPr lang="en-US" dirty="0"/>
              <a:t>Pancreatic involvement in critical illness is far more common than we realize or look for. </a:t>
            </a:r>
          </a:p>
          <a:p>
            <a:endParaRPr lang="en-US" dirty="0"/>
          </a:p>
          <a:p>
            <a:r>
              <a:rPr lang="en-US" dirty="0"/>
              <a:t>How many in the room ask for pancreatic assessment if pts don’t tolerate TF?</a:t>
            </a:r>
          </a:p>
        </p:txBody>
      </p:sp>
      <p:sp>
        <p:nvSpPr>
          <p:cNvPr id="4" name="Slide Number Placeholder 3">
            <a:extLst>
              <a:ext uri="{FF2B5EF4-FFF2-40B4-BE49-F238E27FC236}">
                <a16:creationId xmlns:a16="http://schemas.microsoft.com/office/drawing/2014/main" id="{E7507E56-F838-5D74-5341-C468F5B9C6E7}"/>
              </a:ext>
            </a:extLst>
          </p:cNvPr>
          <p:cNvSpPr>
            <a:spLocks noGrp="1"/>
          </p:cNvSpPr>
          <p:nvPr>
            <p:ph type="sldNum" sz="quarter" idx="5"/>
          </p:nvPr>
        </p:nvSpPr>
        <p:spPr/>
        <p:txBody>
          <a:bodyPr/>
          <a:lstStyle/>
          <a:p>
            <a:fld id="{3F09F486-2AA7-4287-830D-5AE9C48EAB8E}" type="slidenum">
              <a:rPr lang="en-US" smtClean="0"/>
              <a:t>63</a:t>
            </a:fld>
            <a:endParaRPr lang="en-US"/>
          </a:p>
        </p:txBody>
      </p:sp>
    </p:spTree>
    <p:extLst>
      <p:ext uri="{BB962C8B-B14F-4D97-AF65-F5344CB8AC3E}">
        <p14:creationId xmlns:p14="http://schemas.microsoft.com/office/powerpoint/2010/main" val="18130326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8EF92-70DD-D5D7-0C31-ED2C222D79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2A9BB-5145-862B-8707-642159B0D8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F5752E-3355-7919-0B02-22885C80E676}"/>
              </a:ext>
            </a:extLst>
          </p:cNvPr>
          <p:cNvSpPr>
            <a:spLocks noGrp="1"/>
          </p:cNvSpPr>
          <p:nvPr>
            <p:ph type="body" idx="1"/>
          </p:nvPr>
        </p:nvSpPr>
        <p:spPr/>
        <p:txBody>
          <a:bodyPr/>
          <a:lstStyle/>
          <a:p>
            <a:r>
              <a:rPr lang="en-US" dirty="0"/>
              <a:t>When the investigators looked at the specific characteristics of the patients who developed EPI vs those who did not they noted that they had more of: </a:t>
            </a:r>
          </a:p>
        </p:txBody>
      </p:sp>
      <p:sp>
        <p:nvSpPr>
          <p:cNvPr id="4" name="Slide Number Placeholder 3">
            <a:extLst>
              <a:ext uri="{FF2B5EF4-FFF2-40B4-BE49-F238E27FC236}">
                <a16:creationId xmlns:a16="http://schemas.microsoft.com/office/drawing/2014/main" id="{E7507E56-F838-5D74-5341-C468F5B9C6E7}"/>
              </a:ext>
            </a:extLst>
          </p:cNvPr>
          <p:cNvSpPr>
            <a:spLocks noGrp="1"/>
          </p:cNvSpPr>
          <p:nvPr>
            <p:ph type="sldNum" sz="quarter" idx="5"/>
          </p:nvPr>
        </p:nvSpPr>
        <p:spPr/>
        <p:txBody>
          <a:bodyPr/>
          <a:lstStyle/>
          <a:p>
            <a:fld id="{3F09F486-2AA7-4287-830D-5AE9C48EAB8E}" type="slidenum">
              <a:rPr lang="en-US" smtClean="0"/>
              <a:t>64</a:t>
            </a:fld>
            <a:endParaRPr lang="en-US"/>
          </a:p>
        </p:txBody>
      </p:sp>
    </p:spTree>
    <p:extLst>
      <p:ext uri="{BB962C8B-B14F-4D97-AF65-F5344CB8AC3E}">
        <p14:creationId xmlns:p14="http://schemas.microsoft.com/office/powerpoint/2010/main" val="30940932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8EF92-70DD-D5D7-0C31-ED2C222D79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2A9BB-5145-862B-8707-642159B0D8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F5752E-3355-7919-0B02-22885C80E676}"/>
              </a:ext>
            </a:extLst>
          </p:cNvPr>
          <p:cNvSpPr>
            <a:spLocks noGrp="1"/>
          </p:cNvSpPr>
          <p:nvPr>
            <p:ph type="body" idx="1"/>
          </p:nvPr>
        </p:nvSpPr>
        <p:spPr/>
        <p:txBody>
          <a:bodyPr/>
          <a:lstStyle/>
          <a:p>
            <a:r>
              <a:rPr lang="en-US" dirty="0"/>
              <a:t>On their regression analysis for independent risk factors for EPI they identified exactly the same parameters for EPI. </a:t>
            </a:r>
          </a:p>
          <a:p>
            <a:endParaRPr lang="en-US" dirty="0"/>
          </a:p>
        </p:txBody>
      </p:sp>
      <p:sp>
        <p:nvSpPr>
          <p:cNvPr id="4" name="Slide Number Placeholder 3">
            <a:extLst>
              <a:ext uri="{FF2B5EF4-FFF2-40B4-BE49-F238E27FC236}">
                <a16:creationId xmlns:a16="http://schemas.microsoft.com/office/drawing/2014/main" id="{E7507E56-F838-5D74-5341-C468F5B9C6E7}"/>
              </a:ext>
            </a:extLst>
          </p:cNvPr>
          <p:cNvSpPr>
            <a:spLocks noGrp="1"/>
          </p:cNvSpPr>
          <p:nvPr>
            <p:ph type="sldNum" sz="quarter" idx="5"/>
          </p:nvPr>
        </p:nvSpPr>
        <p:spPr/>
        <p:txBody>
          <a:bodyPr/>
          <a:lstStyle/>
          <a:p>
            <a:fld id="{3F09F486-2AA7-4287-830D-5AE9C48EAB8E}" type="slidenum">
              <a:rPr lang="en-US" smtClean="0"/>
              <a:t>65</a:t>
            </a:fld>
            <a:endParaRPr lang="en-US"/>
          </a:p>
        </p:txBody>
      </p:sp>
    </p:spTree>
    <p:extLst>
      <p:ext uri="{BB962C8B-B14F-4D97-AF65-F5344CB8AC3E}">
        <p14:creationId xmlns:p14="http://schemas.microsoft.com/office/powerpoint/2010/main" val="3037312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8EF92-70DD-D5D7-0C31-ED2C222D79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2A9BB-5145-862B-8707-642159B0D8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F5752E-3355-7919-0B02-22885C80E676}"/>
              </a:ext>
            </a:extLst>
          </p:cNvPr>
          <p:cNvSpPr>
            <a:spLocks noGrp="1"/>
          </p:cNvSpPr>
          <p:nvPr>
            <p:ph type="body" idx="1"/>
          </p:nvPr>
        </p:nvSpPr>
        <p:spPr/>
        <p:txBody>
          <a:bodyPr/>
          <a:lstStyle/>
          <a:p>
            <a:r>
              <a:rPr lang="en-US" dirty="0"/>
              <a:t>Based on the above: </a:t>
            </a:r>
          </a:p>
        </p:txBody>
      </p:sp>
      <p:sp>
        <p:nvSpPr>
          <p:cNvPr id="4" name="Slide Number Placeholder 3">
            <a:extLst>
              <a:ext uri="{FF2B5EF4-FFF2-40B4-BE49-F238E27FC236}">
                <a16:creationId xmlns:a16="http://schemas.microsoft.com/office/drawing/2014/main" id="{E7507E56-F838-5D74-5341-C468F5B9C6E7}"/>
              </a:ext>
            </a:extLst>
          </p:cNvPr>
          <p:cNvSpPr>
            <a:spLocks noGrp="1"/>
          </p:cNvSpPr>
          <p:nvPr>
            <p:ph type="sldNum" sz="quarter" idx="5"/>
          </p:nvPr>
        </p:nvSpPr>
        <p:spPr/>
        <p:txBody>
          <a:bodyPr/>
          <a:lstStyle/>
          <a:p>
            <a:fld id="{3F09F486-2AA7-4287-830D-5AE9C48EAB8E}" type="slidenum">
              <a:rPr lang="en-US" smtClean="0"/>
              <a:t>66</a:t>
            </a:fld>
            <a:endParaRPr lang="en-US"/>
          </a:p>
        </p:txBody>
      </p:sp>
    </p:spTree>
    <p:extLst>
      <p:ext uri="{BB962C8B-B14F-4D97-AF65-F5344CB8AC3E}">
        <p14:creationId xmlns:p14="http://schemas.microsoft.com/office/powerpoint/2010/main" val="37638654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8EF92-70DD-D5D7-0C31-ED2C222D79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2A9BB-5145-862B-8707-642159B0D8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F5752E-3355-7919-0B02-22885C80E676}"/>
              </a:ext>
            </a:extLst>
          </p:cNvPr>
          <p:cNvSpPr>
            <a:spLocks noGrp="1"/>
          </p:cNvSpPr>
          <p:nvPr>
            <p:ph type="body" idx="1"/>
          </p:nvPr>
        </p:nvSpPr>
        <p:spPr/>
        <p:txBody>
          <a:bodyPr/>
          <a:lstStyle/>
          <a:p>
            <a:r>
              <a:rPr lang="en-US" dirty="0"/>
              <a:t>Presented earlier this year at SCCM 2024</a:t>
            </a:r>
          </a:p>
        </p:txBody>
      </p:sp>
      <p:sp>
        <p:nvSpPr>
          <p:cNvPr id="4" name="Slide Number Placeholder 3">
            <a:extLst>
              <a:ext uri="{FF2B5EF4-FFF2-40B4-BE49-F238E27FC236}">
                <a16:creationId xmlns:a16="http://schemas.microsoft.com/office/drawing/2014/main" id="{E7507E56-F838-5D74-5341-C468F5B9C6E7}"/>
              </a:ext>
            </a:extLst>
          </p:cNvPr>
          <p:cNvSpPr>
            <a:spLocks noGrp="1"/>
          </p:cNvSpPr>
          <p:nvPr>
            <p:ph type="sldNum" sz="quarter" idx="5"/>
          </p:nvPr>
        </p:nvSpPr>
        <p:spPr/>
        <p:txBody>
          <a:bodyPr/>
          <a:lstStyle/>
          <a:p>
            <a:fld id="{3F09F486-2AA7-4287-830D-5AE9C48EAB8E}" type="slidenum">
              <a:rPr lang="en-US" smtClean="0"/>
              <a:t>67</a:t>
            </a:fld>
            <a:endParaRPr lang="en-US"/>
          </a:p>
        </p:txBody>
      </p:sp>
    </p:spTree>
    <p:extLst>
      <p:ext uri="{BB962C8B-B14F-4D97-AF65-F5344CB8AC3E}">
        <p14:creationId xmlns:p14="http://schemas.microsoft.com/office/powerpoint/2010/main" val="25538161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8EF92-70DD-D5D7-0C31-ED2C222D79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2A9BB-5145-862B-8707-642159B0D8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F5752E-3355-7919-0B02-22885C80E676}"/>
              </a:ext>
            </a:extLst>
          </p:cNvPr>
          <p:cNvSpPr>
            <a:spLocks noGrp="1"/>
          </p:cNvSpPr>
          <p:nvPr>
            <p:ph type="body" idx="1"/>
          </p:nvPr>
        </p:nvSpPr>
        <p:spPr/>
        <p:txBody>
          <a:bodyPr/>
          <a:lstStyle/>
          <a:p>
            <a:r>
              <a:rPr lang="en-US" dirty="0"/>
              <a:t>Mean age was 61</a:t>
            </a:r>
          </a:p>
          <a:p>
            <a:r>
              <a:rPr lang="en-US" dirty="0"/>
              <a:t>50% were female</a:t>
            </a:r>
          </a:p>
          <a:p>
            <a:r>
              <a:rPr lang="en-US" dirty="0"/>
              <a:t>Most prevalent </a:t>
            </a:r>
            <a:r>
              <a:rPr lang="en-US" dirty="0" err="1"/>
              <a:t>confounderw</a:t>
            </a:r>
            <a:r>
              <a:rPr lang="en-US" dirty="0"/>
              <a:t> were pressors, sepsis, use of prokinetics, mechanical ventilation, and pancreatic pathology. </a:t>
            </a:r>
          </a:p>
        </p:txBody>
      </p:sp>
      <p:sp>
        <p:nvSpPr>
          <p:cNvPr id="4" name="Slide Number Placeholder 3">
            <a:extLst>
              <a:ext uri="{FF2B5EF4-FFF2-40B4-BE49-F238E27FC236}">
                <a16:creationId xmlns:a16="http://schemas.microsoft.com/office/drawing/2014/main" id="{E7507E56-F838-5D74-5341-C468F5B9C6E7}"/>
              </a:ext>
            </a:extLst>
          </p:cNvPr>
          <p:cNvSpPr>
            <a:spLocks noGrp="1"/>
          </p:cNvSpPr>
          <p:nvPr>
            <p:ph type="sldNum" sz="quarter" idx="5"/>
          </p:nvPr>
        </p:nvSpPr>
        <p:spPr/>
        <p:txBody>
          <a:bodyPr/>
          <a:lstStyle/>
          <a:p>
            <a:fld id="{3F09F486-2AA7-4287-830D-5AE9C48EAB8E}" type="slidenum">
              <a:rPr lang="en-US" smtClean="0"/>
              <a:t>68</a:t>
            </a:fld>
            <a:endParaRPr lang="en-US"/>
          </a:p>
        </p:txBody>
      </p:sp>
    </p:spTree>
    <p:extLst>
      <p:ext uri="{BB962C8B-B14F-4D97-AF65-F5344CB8AC3E}">
        <p14:creationId xmlns:p14="http://schemas.microsoft.com/office/powerpoint/2010/main" val="40959561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8EF92-70DD-D5D7-0C31-ED2C222D79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2A9BB-5145-862B-8707-642159B0D8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F5752E-3355-7919-0B02-22885C80E676}"/>
              </a:ext>
            </a:extLst>
          </p:cNvPr>
          <p:cNvSpPr>
            <a:spLocks noGrp="1"/>
          </p:cNvSpPr>
          <p:nvPr>
            <p:ph type="body" idx="1"/>
          </p:nvPr>
        </p:nvSpPr>
        <p:spPr/>
        <p:txBody>
          <a:bodyPr/>
          <a:lstStyle/>
          <a:p>
            <a:r>
              <a:rPr lang="en-US" dirty="0"/>
              <a:t>While both treatments improved Enteral nutrition delivery, patients on ILC were able to receive almost 2x prescribed nutrition. </a:t>
            </a:r>
          </a:p>
          <a:p>
            <a:r>
              <a:rPr lang="en-US" dirty="0"/>
              <a:t>Both sets of patients were on similar TF prescriptions. </a:t>
            </a:r>
          </a:p>
          <a:p>
            <a:endParaRPr lang="en-US" dirty="0"/>
          </a:p>
        </p:txBody>
      </p:sp>
      <p:sp>
        <p:nvSpPr>
          <p:cNvPr id="4" name="Slide Number Placeholder 3">
            <a:extLst>
              <a:ext uri="{FF2B5EF4-FFF2-40B4-BE49-F238E27FC236}">
                <a16:creationId xmlns:a16="http://schemas.microsoft.com/office/drawing/2014/main" id="{E7507E56-F838-5D74-5341-C468F5B9C6E7}"/>
              </a:ext>
            </a:extLst>
          </p:cNvPr>
          <p:cNvSpPr>
            <a:spLocks noGrp="1"/>
          </p:cNvSpPr>
          <p:nvPr>
            <p:ph type="sldNum" sz="quarter" idx="5"/>
          </p:nvPr>
        </p:nvSpPr>
        <p:spPr/>
        <p:txBody>
          <a:bodyPr/>
          <a:lstStyle/>
          <a:p>
            <a:fld id="{3F09F486-2AA7-4287-830D-5AE9C48EAB8E}" type="slidenum">
              <a:rPr lang="en-US" smtClean="0"/>
              <a:t>69</a:t>
            </a:fld>
            <a:endParaRPr lang="en-US"/>
          </a:p>
        </p:txBody>
      </p:sp>
    </p:spTree>
    <p:extLst>
      <p:ext uri="{BB962C8B-B14F-4D97-AF65-F5344CB8AC3E}">
        <p14:creationId xmlns:p14="http://schemas.microsoft.com/office/powerpoint/2010/main" val="17504923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8EF92-70DD-D5D7-0C31-ED2C222D79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2A9BB-5145-862B-8707-642159B0D8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F5752E-3355-7919-0B02-22885C80E676}"/>
              </a:ext>
            </a:extLst>
          </p:cNvPr>
          <p:cNvSpPr>
            <a:spLocks noGrp="1"/>
          </p:cNvSpPr>
          <p:nvPr>
            <p:ph type="body" idx="1"/>
          </p:nvPr>
        </p:nvSpPr>
        <p:spPr/>
        <p:txBody>
          <a:bodyPr/>
          <a:lstStyle/>
          <a:p>
            <a:r>
              <a:rPr lang="en-US" dirty="0"/>
              <a:t>Pts on ILC had shorter ICU &amp; hospital LOS. (But remember, the ones treated with fiber were sicker at baseline)</a:t>
            </a:r>
          </a:p>
          <a:p>
            <a:endParaRPr lang="en-US" dirty="0"/>
          </a:p>
        </p:txBody>
      </p:sp>
      <p:sp>
        <p:nvSpPr>
          <p:cNvPr id="4" name="Slide Number Placeholder 3">
            <a:extLst>
              <a:ext uri="{FF2B5EF4-FFF2-40B4-BE49-F238E27FC236}">
                <a16:creationId xmlns:a16="http://schemas.microsoft.com/office/drawing/2014/main" id="{E7507E56-F838-5D74-5341-C468F5B9C6E7}"/>
              </a:ext>
            </a:extLst>
          </p:cNvPr>
          <p:cNvSpPr>
            <a:spLocks noGrp="1"/>
          </p:cNvSpPr>
          <p:nvPr>
            <p:ph type="sldNum" sz="quarter" idx="5"/>
          </p:nvPr>
        </p:nvSpPr>
        <p:spPr/>
        <p:txBody>
          <a:bodyPr/>
          <a:lstStyle/>
          <a:p>
            <a:fld id="{3F09F486-2AA7-4287-830D-5AE9C48EAB8E}" type="slidenum">
              <a:rPr lang="en-US" smtClean="0"/>
              <a:t>70</a:t>
            </a:fld>
            <a:endParaRPr lang="en-US"/>
          </a:p>
        </p:txBody>
      </p:sp>
    </p:spTree>
    <p:extLst>
      <p:ext uri="{BB962C8B-B14F-4D97-AF65-F5344CB8AC3E}">
        <p14:creationId xmlns:p14="http://schemas.microsoft.com/office/powerpoint/2010/main" val="37942330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statistical significance in the number of calories or BMs, in this small study. </a:t>
            </a:r>
          </a:p>
        </p:txBody>
      </p:sp>
      <p:sp>
        <p:nvSpPr>
          <p:cNvPr id="4" name="Slide Number Placeholder 3"/>
          <p:cNvSpPr>
            <a:spLocks noGrp="1"/>
          </p:cNvSpPr>
          <p:nvPr>
            <p:ph type="sldNum" sz="quarter" idx="5"/>
          </p:nvPr>
        </p:nvSpPr>
        <p:spPr/>
        <p:txBody>
          <a:bodyPr/>
          <a:lstStyle/>
          <a:p>
            <a:fld id="{3F09F486-2AA7-4287-830D-5AE9C48EAB8E}" type="slidenum">
              <a:rPr lang="en-US" smtClean="0"/>
              <a:t>71</a:t>
            </a:fld>
            <a:endParaRPr lang="en-US"/>
          </a:p>
        </p:txBody>
      </p:sp>
    </p:spTree>
    <p:extLst>
      <p:ext uri="{BB962C8B-B14F-4D97-AF65-F5344CB8AC3E}">
        <p14:creationId xmlns:p14="http://schemas.microsoft.com/office/powerpoint/2010/main" val="1334591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Investigator-initiated, industry funded </a:t>
            </a:r>
          </a:p>
          <a:p>
            <a:r>
              <a:rPr lang="en-US" dirty="0"/>
              <a:t>MOF: on mech ventilation AND pressors</a:t>
            </a:r>
          </a:p>
          <a:p>
            <a:r>
              <a:rPr lang="en-US" dirty="0"/>
              <a:t>Results by this time next year </a:t>
            </a:r>
          </a:p>
        </p:txBody>
      </p:sp>
      <p:sp>
        <p:nvSpPr>
          <p:cNvPr id="4" name="Slide Number Placeholder 3"/>
          <p:cNvSpPr>
            <a:spLocks noGrp="1"/>
          </p:cNvSpPr>
          <p:nvPr>
            <p:ph type="sldNum" sz="quarter" idx="5"/>
          </p:nvPr>
        </p:nvSpPr>
        <p:spPr/>
        <p:txBody>
          <a:bodyPr/>
          <a:lstStyle/>
          <a:p>
            <a:fld id="{3F09F486-2AA7-4287-830D-5AE9C48EAB8E}" type="slidenum">
              <a:rPr lang="en-US" smtClean="0"/>
              <a:t>72</a:t>
            </a:fld>
            <a:endParaRPr lang="en-US"/>
          </a:p>
        </p:txBody>
      </p:sp>
    </p:spTree>
    <p:extLst>
      <p:ext uri="{BB962C8B-B14F-4D97-AF65-F5344CB8AC3E}">
        <p14:creationId xmlns:p14="http://schemas.microsoft.com/office/powerpoint/2010/main" val="3242865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Digestive enzymes in a precursor form, called zymogens. </a:t>
            </a:r>
          </a:p>
          <a:p>
            <a:r>
              <a:rPr lang="en-US" dirty="0"/>
              <a:t>Ductal cells produce HCO3, which forms pancreatic juice, which flushes digestive enzymes into from smaller ducts to larger -&gt; GI tract. </a:t>
            </a:r>
          </a:p>
        </p:txBody>
      </p:sp>
      <p:sp>
        <p:nvSpPr>
          <p:cNvPr id="4" name="Slide Number Placeholder 3"/>
          <p:cNvSpPr>
            <a:spLocks noGrp="1"/>
          </p:cNvSpPr>
          <p:nvPr>
            <p:ph type="sldNum" sz="quarter" idx="5"/>
          </p:nvPr>
        </p:nvSpPr>
        <p:spPr/>
        <p:txBody>
          <a:bodyPr/>
          <a:lstStyle/>
          <a:p>
            <a:fld id="{3F09F486-2AA7-4287-830D-5AE9C48EAB8E}" type="slidenum">
              <a:rPr lang="en-US" smtClean="0"/>
              <a:t>9</a:t>
            </a:fld>
            <a:endParaRPr lang="en-US"/>
          </a:p>
        </p:txBody>
      </p:sp>
    </p:spTree>
    <p:extLst>
      <p:ext uri="{BB962C8B-B14F-4D97-AF65-F5344CB8AC3E}">
        <p14:creationId xmlns:p14="http://schemas.microsoft.com/office/powerpoint/2010/main" val="37128544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09F486-2AA7-4287-830D-5AE9C48EAB8E}" type="slidenum">
              <a:rPr lang="en-US" smtClean="0"/>
              <a:t>73</a:t>
            </a:fld>
            <a:endParaRPr lang="en-US"/>
          </a:p>
        </p:txBody>
      </p:sp>
    </p:spTree>
    <p:extLst>
      <p:ext uri="{BB962C8B-B14F-4D97-AF65-F5344CB8AC3E}">
        <p14:creationId xmlns:p14="http://schemas.microsoft.com/office/powerpoint/2010/main" val="20785678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09F486-2AA7-4287-830D-5AE9C48EAB8E}" type="slidenum">
              <a:rPr lang="en-US" smtClean="0"/>
              <a:t>74</a:t>
            </a:fld>
            <a:endParaRPr lang="en-US"/>
          </a:p>
        </p:txBody>
      </p:sp>
    </p:spTree>
    <p:extLst>
      <p:ext uri="{BB962C8B-B14F-4D97-AF65-F5344CB8AC3E}">
        <p14:creationId xmlns:p14="http://schemas.microsoft.com/office/powerpoint/2010/main" val="15910062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09F486-2AA7-4287-830D-5AE9C48EAB8E}" type="slidenum">
              <a:rPr lang="en-US" smtClean="0"/>
              <a:t>75</a:t>
            </a:fld>
            <a:endParaRPr lang="en-US"/>
          </a:p>
        </p:txBody>
      </p:sp>
    </p:spTree>
    <p:extLst>
      <p:ext uri="{BB962C8B-B14F-4D97-AF65-F5344CB8AC3E}">
        <p14:creationId xmlns:p14="http://schemas.microsoft.com/office/powerpoint/2010/main" val="26835911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09F486-2AA7-4287-830D-5AE9C48EAB8E}" type="slidenum">
              <a:rPr lang="en-US" smtClean="0"/>
              <a:t>76</a:t>
            </a:fld>
            <a:endParaRPr lang="en-US"/>
          </a:p>
        </p:txBody>
      </p:sp>
    </p:spTree>
    <p:extLst>
      <p:ext uri="{BB962C8B-B14F-4D97-AF65-F5344CB8AC3E}">
        <p14:creationId xmlns:p14="http://schemas.microsoft.com/office/powerpoint/2010/main" val="11999709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09F486-2AA7-4287-830D-5AE9C48EAB8E}" type="slidenum">
              <a:rPr lang="en-US" smtClean="0"/>
              <a:t>77</a:t>
            </a:fld>
            <a:endParaRPr lang="en-US"/>
          </a:p>
        </p:txBody>
      </p:sp>
    </p:spTree>
    <p:extLst>
      <p:ext uri="{BB962C8B-B14F-4D97-AF65-F5344CB8AC3E}">
        <p14:creationId xmlns:p14="http://schemas.microsoft.com/office/powerpoint/2010/main" val="11755556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09F486-2AA7-4287-830D-5AE9C48EAB8E}" type="slidenum">
              <a:rPr lang="en-US" smtClean="0"/>
              <a:t>78</a:t>
            </a:fld>
            <a:endParaRPr lang="en-US"/>
          </a:p>
        </p:txBody>
      </p:sp>
    </p:spTree>
    <p:extLst>
      <p:ext uri="{BB962C8B-B14F-4D97-AF65-F5344CB8AC3E}">
        <p14:creationId xmlns:p14="http://schemas.microsoft.com/office/powerpoint/2010/main" val="390024129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09F486-2AA7-4287-830D-5AE9C48EAB8E}" type="slidenum">
              <a:rPr lang="en-US" smtClean="0"/>
              <a:t>79</a:t>
            </a:fld>
            <a:endParaRPr lang="en-US"/>
          </a:p>
        </p:txBody>
      </p:sp>
    </p:spTree>
    <p:extLst>
      <p:ext uri="{BB962C8B-B14F-4D97-AF65-F5344CB8AC3E}">
        <p14:creationId xmlns:p14="http://schemas.microsoft.com/office/powerpoint/2010/main" val="2819396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Amylin from beta cells (increases in feeding state), targets alpha cells, leads to glucagon secretion from alpha cells. </a:t>
            </a:r>
          </a:p>
          <a:p>
            <a:r>
              <a:rPr lang="en-US" dirty="0"/>
              <a:t>Glucagon (from alpha cells), as a response to peptides in duodenum, targets liver cells, enhancing glycogenolysis &amp; gluconeogenesis. Promotes oxidation of fat (ketone bodies)</a:t>
            </a:r>
          </a:p>
          <a:p>
            <a:r>
              <a:rPr lang="en-US" dirty="0"/>
              <a:t>Somatostatin (from delta cells) from glucagon secretion, inhibits secretion of multiple hormones, including GH, Ins, glucagon, VIP, TSH. </a:t>
            </a:r>
          </a:p>
          <a:p>
            <a:r>
              <a:rPr lang="en-US" dirty="0"/>
              <a:t>Ghrelin (from epsilon cells) inhibits insulin secretion, stimulates appetite and GH secretion. </a:t>
            </a:r>
          </a:p>
          <a:p>
            <a:endParaRPr lang="en-US" dirty="0"/>
          </a:p>
          <a:p>
            <a:endParaRPr lang="en-US" dirty="0"/>
          </a:p>
        </p:txBody>
      </p:sp>
      <p:sp>
        <p:nvSpPr>
          <p:cNvPr id="4" name="Slide Number Placeholder 3"/>
          <p:cNvSpPr>
            <a:spLocks noGrp="1"/>
          </p:cNvSpPr>
          <p:nvPr>
            <p:ph type="sldNum" sz="quarter" idx="5"/>
          </p:nvPr>
        </p:nvSpPr>
        <p:spPr/>
        <p:txBody>
          <a:bodyPr/>
          <a:lstStyle/>
          <a:p>
            <a:fld id="{3F09F486-2AA7-4287-830D-5AE9C48EAB8E}" type="slidenum">
              <a:rPr lang="en-US" smtClean="0"/>
              <a:t>10</a:t>
            </a:fld>
            <a:endParaRPr lang="en-US"/>
          </a:p>
        </p:txBody>
      </p:sp>
    </p:spTree>
    <p:extLst>
      <p:ext uri="{BB962C8B-B14F-4D97-AF65-F5344CB8AC3E}">
        <p14:creationId xmlns:p14="http://schemas.microsoft.com/office/powerpoint/2010/main" val="97481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Biggest contributor to hyperglycemia is the cortisol release which leads to gluconeogenesis.</a:t>
            </a:r>
          </a:p>
        </p:txBody>
      </p:sp>
      <p:sp>
        <p:nvSpPr>
          <p:cNvPr id="4" name="Slide Number Placeholder 3"/>
          <p:cNvSpPr>
            <a:spLocks noGrp="1"/>
          </p:cNvSpPr>
          <p:nvPr>
            <p:ph type="sldNum" sz="quarter" idx="5"/>
          </p:nvPr>
        </p:nvSpPr>
        <p:spPr/>
        <p:txBody>
          <a:bodyPr/>
          <a:lstStyle/>
          <a:p>
            <a:fld id="{3F09F486-2AA7-4287-830D-5AE9C48EAB8E}" type="slidenum">
              <a:rPr lang="en-US" smtClean="0"/>
              <a:t>11</a:t>
            </a:fld>
            <a:endParaRPr lang="en-US"/>
          </a:p>
        </p:txBody>
      </p:sp>
    </p:spTree>
    <p:extLst>
      <p:ext uri="{BB962C8B-B14F-4D97-AF65-F5344CB8AC3E}">
        <p14:creationId xmlns:p14="http://schemas.microsoft.com/office/powerpoint/2010/main" val="1167859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FD6A32-0A35-4898-AA62-898BF5F89983}" type="datetimeFigureOut">
              <a:rPr lang="en-US" smtClean="0"/>
              <a:t>9/13/24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8E9F93-A77B-4AD4-9682-EDB71F8ACB27}" type="slidenum">
              <a:rPr lang="en-US" smtClean="0"/>
              <a:t>‹#›</a:t>
            </a:fld>
            <a:endParaRPr lang="en-US"/>
          </a:p>
        </p:txBody>
      </p:sp>
    </p:spTree>
    <p:extLst>
      <p:ext uri="{BB962C8B-B14F-4D97-AF65-F5344CB8AC3E}">
        <p14:creationId xmlns:p14="http://schemas.microsoft.com/office/powerpoint/2010/main" val="3073790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9/13/24</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8E9F93-A77B-4AD4-9682-EDB71F8ACB27}" type="slidenum">
              <a:rPr lang="en-US" smtClean="0"/>
              <a:t>‹#›</a:t>
            </a:fld>
            <a:endParaRPr lang="en-US"/>
          </a:p>
        </p:txBody>
      </p:sp>
    </p:spTree>
    <p:extLst>
      <p:ext uri="{BB962C8B-B14F-4D97-AF65-F5344CB8AC3E}">
        <p14:creationId xmlns:p14="http://schemas.microsoft.com/office/powerpoint/2010/main" val="901863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9/13/24</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8E9F93-A77B-4AD4-9682-EDB71F8ACB27}" type="slidenum">
              <a:rPr lang="en-US" smtClean="0"/>
              <a:t>‹#›</a:t>
            </a:fld>
            <a:endParaRPr lang="en-US"/>
          </a:p>
        </p:txBody>
      </p:sp>
    </p:spTree>
    <p:extLst>
      <p:ext uri="{BB962C8B-B14F-4D97-AF65-F5344CB8AC3E}">
        <p14:creationId xmlns:p14="http://schemas.microsoft.com/office/powerpoint/2010/main" val="4163663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Title 2">
    <p:bg>
      <p:bgPr>
        <a:solidFill>
          <a:srgbClr val="0E296B"/>
        </a:solidFill>
        <a:effectLst/>
      </p:bgPr>
    </p:bg>
    <p:spTree>
      <p:nvGrpSpPr>
        <p:cNvPr id="1" name=""/>
        <p:cNvGrpSpPr/>
        <p:nvPr/>
      </p:nvGrpSpPr>
      <p:grpSpPr>
        <a:xfrm>
          <a:off x="0" y="0"/>
          <a:ext cx="0" cy="0"/>
          <a:chOff x="0" y="0"/>
          <a:chExt cx="0" cy="0"/>
        </a:xfrm>
      </p:grpSpPr>
      <p:sp>
        <p:nvSpPr>
          <p:cNvPr id="10" name="Date">
            <a:extLst>
              <a:ext uri="{FF2B5EF4-FFF2-40B4-BE49-F238E27FC236}">
                <a16:creationId xmlns:a16="http://schemas.microsoft.com/office/drawing/2014/main" id="{FBA3F88A-742F-E047-A6E8-9FFEBC77304B}"/>
              </a:ext>
            </a:extLst>
          </p:cNvPr>
          <p:cNvSpPr>
            <a:spLocks noGrp="1"/>
          </p:cNvSpPr>
          <p:nvPr>
            <p:ph type="body" sz="quarter" idx="13"/>
          </p:nvPr>
        </p:nvSpPr>
        <p:spPr>
          <a:xfrm>
            <a:off x="457200" y="400051"/>
            <a:ext cx="5638801" cy="285750"/>
          </a:xfrm>
        </p:spPr>
        <p:txBody>
          <a:bodyPr/>
          <a:lstStyle>
            <a:lvl1pPr marL="0" indent="0">
              <a:spcAft>
                <a:spcPts val="0"/>
              </a:spcAft>
              <a:buNone/>
              <a:defRPr sz="1400" b="1">
                <a:solidFill>
                  <a:schemeClr val="tx1"/>
                </a:solidFill>
              </a:defRPr>
            </a:lvl1pPr>
          </a:lstStyle>
          <a:p>
            <a:pPr lvl="0"/>
            <a:r>
              <a:rPr lang="en-US"/>
              <a:t>Click to edit Master text styles</a:t>
            </a:r>
          </a:p>
        </p:txBody>
      </p:sp>
      <p:sp>
        <p:nvSpPr>
          <p:cNvPr id="2" name="Title 1">
            <a:extLst>
              <a:ext uri="{FF2B5EF4-FFF2-40B4-BE49-F238E27FC236}">
                <a16:creationId xmlns:a16="http://schemas.microsoft.com/office/drawing/2014/main" id="{BDA42A39-CCB6-E542-9232-9D245BE27CFB}"/>
              </a:ext>
            </a:extLst>
          </p:cNvPr>
          <p:cNvSpPr>
            <a:spLocks noGrp="1"/>
          </p:cNvSpPr>
          <p:nvPr>
            <p:ph type="ctrTitle"/>
          </p:nvPr>
        </p:nvSpPr>
        <p:spPr>
          <a:xfrm>
            <a:off x="457199" y="2171700"/>
            <a:ext cx="8915400" cy="2514600"/>
          </a:xfrm>
        </p:spPr>
        <p:txBody>
          <a:bodyPr anchor="t" anchorCtr="0"/>
          <a:lstStyle>
            <a:lvl1pPr algn="l">
              <a:lnSpc>
                <a:spcPct val="85000"/>
              </a:lnSpc>
              <a:defRPr sz="6000" b="0" i="0">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Subtitle 2">
            <a:extLst>
              <a:ext uri="{FF2B5EF4-FFF2-40B4-BE49-F238E27FC236}">
                <a16:creationId xmlns:a16="http://schemas.microsoft.com/office/drawing/2014/main" id="{674DC3A2-3EDC-2341-800E-1903538D4B3D}"/>
              </a:ext>
            </a:extLst>
          </p:cNvPr>
          <p:cNvSpPr>
            <a:spLocks noGrp="1"/>
          </p:cNvSpPr>
          <p:nvPr>
            <p:ph type="subTitle" idx="1"/>
          </p:nvPr>
        </p:nvSpPr>
        <p:spPr>
          <a:xfrm>
            <a:off x="457200" y="4686299"/>
            <a:ext cx="8915400" cy="713603"/>
          </a:xfrm>
        </p:spPr>
        <p:txBody>
          <a:bodyPr/>
          <a:lstStyle>
            <a:lvl1pPr marL="0" indent="0" algn="l">
              <a:spcAft>
                <a:spcPts val="0"/>
              </a:spcAft>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81E8AFE-16EC-B44D-B144-3C7CEDAF11EF}"/>
              </a:ext>
            </a:extLst>
          </p:cNvPr>
          <p:cNvSpPr>
            <a:spLocks noGrp="1"/>
          </p:cNvSpPr>
          <p:nvPr>
            <p:ph type="ftr" sz="quarter" idx="11"/>
          </p:nvPr>
        </p:nvSpPr>
        <p:spPr>
          <a:xfrm>
            <a:off x="9448800" y="6267673"/>
            <a:ext cx="2286000" cy="339725"/>
          </a:xfrm>
        </p:spPr>
        <p:txBody>
          <a:bodyPr/>
          <a:lstStyle>
            <a:lvl1pPr>
              <a:defRPr>
                <a:solidFill>
                  <a:schemeClr val="tx1"/>
                </a:solidFill>
              </a:defRPr>
            </a:lvl1pPr>
          </a:lstStyle>
          <a:p>
            <a:endParaRPr lang="en-US"/>
          </a:p>
        </p:txBody>
      </p:sp>
    </p:spTree>
    <p:extLst>
      <p:ext uri="{BB962C8B-B14F-4D97-AF65-F5344CB8AC3E}">
        <p14:creationId xmlns:p14="http://schemas.microsoft.com/office/powerpoint/2010/main" val="30160125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Col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254B202-C077-464C-A839-10A584DD8BCA}"/>
              </a:ext>
            </a:extLst>
          </p:cNvPr>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a:extLst>
              <a:ext uri="{FF2B5EF4-FFF2-40B4-BE49-F238E27FC236}">
                <a16:creationId xmlns:a16="http://schemas.microsoft.com/office/drawing/2014/main" id="{21EF0BDC-6E20-2A43-89F2-E40C2F080D43}"/>
              </a:ext>
            </a:extLst>
          </p:cNvPr>
          <p:cNvSpPr>
            <a:spLocks noGrp="1"/>
          </p:cNvSpPr>
          <p:nvPr>
            <p:ph type="sldNum" sz="quarter" idx="12"/>
          </p:nvPr>
        </p:nvSpPr>
        <p:spPr/>
        <p:txBody>
          <a:bodyPr/>
          <a:lstStyle>
            <a:lvl1pPr>
              <a:defRPr>
                <a:solidFill>
                  <a:schemeClr val="tx2"/>
                </a:solidFill>
              </a:defRPr>
            </a:lvl1pPr>
          </a:lstStyle>
          <a:p>
            <a:fld id="{DB8E9F93-A77B-4AD4-9682-EDB71F8ACB27}" type="slidenum">
              <a:rPr lang="en-US" smtClean="0"/>
              <a:t>‹#›</a:t>
            </a:fld>
            <a:endParaRPr lang="en-US"/>
          </a:p>
        </p:txBody>
      </p:sp>
      <p:sp>
        <p:nvSpPr>
          <p:cNvPr id="8" name="Section Header">
            <a:extLst>
              <a:ext uri="{FF2B5EF4-FFF2-40B4-BE49-F238E27FC236}">
                <a16:creationId xmlns:a16="http://schemas.microsoft.com/office/drawing/2014/main" id="{2A25CFEB-1989-B444-9820-7AA65CF76767}"/>
              </a:ext>
            </a:extLst>
          </p:cNvPr>
          <p:cNvSpPr>
            <a:spLocks noGrp="1"/>
          </p:cNvSpPr>
          <p:nvPr>
            <p:ph type="body" sz="quarter" idx="13" hasCustomPrompt="1"/>
          </p:nvPr>
        </p:nvSpPr>
        <p:spPr>
          <a:xfrm>
            <a:off x="457200" y="400051"/>
            <a:ext cx="5638801" cy="285750"/>
          </a:xfrm>
        </p:spPr>
        <p:txBody>
          <a:bodyPr/>
          <a:lstStyle>
            <a:lvl1pPr marL="0" indent="0">
              <a:spcAft>
                <a:spcPts val="0"/>
              </a:spcAft>
              <a:buNone/>
              <a:defRPr sz="1400" b="1">
                <a:solidFill>
                  <a:srgbClr val="0E296B"/>
                </a:solidFill>
              </a:defRPr>
            </a:lvl1pPr>
          </a:lstStyle>
          <a:p>
            <a:pPr lvl="0"/>
            <a:r>
              <a:rPr lang="en-US"/>
              <a:t>Click to add text</a:t>
            </a:r>
          </a:p>
        </p:txBody>
      </p:sp>
      <p:sp>
        <p:nvSpPr>
          <p:cNvPr id="2" name="Title 1">
            <a:extLst>
              <a:ext uri="{FF2B5EF4-FFF2-40B4-BE49-F238E27FC236}">
                <a16:creationId xmlns:a16="http://schemas.microsoft.com/office/drawing/2014/main" id="{16C0ED01-CD86-DA4F-B45D-B8657F1097A5}"/>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9E32B13-8DE4-A545-9A45-91640BAA3FDC}"/>
              </a:ext>
            </a:extLst>
          </p:cNvPr>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4016218"/>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6011FFE-7852-BF91-5B9C-E33E208D9E94}"/>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1DFA73FA-A4B9-0FD3-F77F-8F68DD2890F9}"/>
              </a:ext>
            </a:extLst>
          </p:cNvPr>
          <p:cNvSpPr>
            <a:spLocks noGrp="1"/>
          </p:cNvSpPr>
          <p:nvPr>
            <p:ph idx="1"/>
          </p:nvPr>
        </p:nvSpPr>
        <p:spPr>
          <a:xfrm>
            <a:off x="342900" y="1825625"/>
            <a:ext cx="11506200" cy="4369544"/>
          </a:xfrm>
          <a:custGeom>
            <a:avLst/>
            <a:gdLst>
              <a:gd name="connsiteX0" fmla="*/ 0 w 7772400"/>
              <a:gd name="connsiteY0" fmla="*/ 0 h 4369544"/>
              <a:gd name="connsiteX1" fmla="*/ 7772400 w 7772400"/>
              <a:gd name="connsiteY1" fmla="*/ 0 h 4369544"/>
              <a:gd name="connsiteX2" fmla="*/ 7772400 w 7772400"/>
              <a:gd name="connsiteY2" fmla="*/ 4369544 h 4369544"/>
              <a:gd name="connsiteX3" fmla="*/ 0 w 7772400"/>
              <a:gd name="connsiteY3" fmla="*/ 4369544 h 4369544"/>
              <a:gd name="connsiteX4" fmla="*/ 0 w 7772400"/>
              <a:gd name="connsiteY4" fmla="*/ 0 h 4369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0" h="4369544">
                <a:moveTo>
                  <a:pt x="0" y="0"/>
                </a:moveTo>
                <a:lnTo>
                  <a:pt x="7772400" y="0"/>
                </a:lnTo>
                <a:lnTo>
                  <a:pt x="7772400" y="4369544"/>
                </a:lnTo>
                <a:lnTo>
                  <a:pt x="0" y="4369544"/>
                </a:lnTo>
                <a:lnTo>
                  <a:pt x="0" y="0"/>
                </a:lnTo>
                <a:close/>
              </a:path>
            </a:pathLst>
          </a:custGeom>
        </p:spPr>
        <p:txBody>
          <a:bodyPr>
            <a:noAutofit/>
          </a:bodyPr>
          <a:lstStyle>
            <a:lvl1pPr>
              <a:defRPr lang="en-US" dirty="0"/>
            </a:lvl1pPr>
            <a:lvl2pPr>
              <a:defRPr lang="en-US" dirty="0"/>
            </a:lvl2pPr>
            <a:lvl3pPr>
              <a:defRPr lang="en-US" dirty="0"/>
            </a:lvl3pPr>
            <a:lvl4pPr>
              <a:defRPr lang="en-US" dirty="0"/>
            </a:lvl4pPr>
            <a:lvl5pPr>
              <a:defRPr lang="en-US" dirty="0">
                <a:latin typeface="+mn-lt"/>
              </a:defRPr>
            </a:lvl5pPr>
          </a:lstStyle>
          <a:p>
            <a:pPr marL="176213" lvl="0" indent="-176213">
              <a:buClr>
                <a:srgbClr val="F15F22"/>
              </a:buClr>
              <a:tabLst>
                <a:tab pos="114300" algn="l"/>
              </a:tabLst>
            </a:pPr>
            <a:r>
              <a:rPr lang="en-US"/>
              <a:t>Click to edit Master text styles</a:t>
            </a:r>
          </a:p>
          <a:p>
            <a:pPr marL="176213" lvl="1" indent="-176213">
              <a:buClr>
                <a:srgbClr val="F15F22"/>
              </a:buClr>
              <a:tabLst>
                <a:tab pos="114300" algn="l"/>
              </a:tabLst>
            </a:pPr>
            <a:r>
              <a:rPr lang="en-US"/>
              <a:t>Second level</a:t>
            </a:r>
          </a:p>
          <a:p>
            <a:pPr marL="176213" lvl="2" indent="-176213">
              <a:buClr>
                <a:srgbClr val="F15F22"/>
              </a:buClr>
              <a:tabLst>
                <a:tab pos="114300" algn="l"/>
              </a:tabLst>
            </a:pPr>
            <a:r>
              <a:rPr lang="en-US"/>
              <a:t>Third level</a:t>
            </a:r>
          </a:p>
          <a:p>
            <a:pPr marL="176213" lvl="3" indent="-176213">
              <a:buClr>
                <a:srgbClr val="F15F22"/>
              </a:buClr>
              <a:tabLst>
                <a:tab pos="114300" algn="l"/>
              </a:tabLst>
            </a:pPr>
            <a:r>
              <a:rPr lang="en-US"/>
              <a:t>Fourth level</a:t>
            </a:r>
          </a:p>
          <a:p>
            <a:pPr marL="176213" lvl="4" indent="-176213">
              <a:buClr>
                <a:srgbClr val="F15F22"/>
              </a:buClr>
              <a:tabLst>
                <a:tab pos="114300" algn="l"/>
              </a:tabLst>
            </a:pPr>
            <a:r>
              <a:rPr lang="en-US"/>
              <a:t>Fifth level</a:t>
            </a:r>
            <a:endParaRPr lang="en-US" dirty="0"/>
          </a:p>
        </p:txBody>
      </p:sp>
      <p:sp>
        <p:nvSpPr>
          <p:cNvPr id="2" name="Footer Placeholder 1">
            <a:extLst>
              <a:ext uri="{FF2B5EF4-FFF2-40B4-BE49-F238E27FC236}">
                <a16:creationId xmlns:a16="http://schemas.microsoft.com/office/drawing/2014/main" id="{651D0F84-DA50-BD42-A5BC-3D4CBB785768}"/>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88F28577-6E39-8264-247C-798031CF96A2}"/>
              </a:ext>
            </a:extLst>
          </p:cNvPr>
          <p:cNvSpPr>
            <a:spLocks noGrp="1"/>
          </p:cNvSpPr>
          <p:nvPr>
            <p:ph type="sldNum" sz="quarter" idx="11"/>
          </p:nvPr>
        </p:nvSpPr>
        <p:spPr/>
        <p:txBody>
          <a:bodyPr/>
          <a:lstStyle/>
          <a:p>
            <a:fld id="{215C996C-85AC-494F-BCC1-5B6EFE8AFAFD}" type="slidenum">
              <a:rPr lang="en-US" smtClean="0"/>
              <a:pPr/>
              <a:t>‹#›</a:t>
            </a:fld>
            <a:endParaRPr lang="en-US" dirty="0"/>
          </a:p>
        </p:txBody>
      </p:sp>
    </p:spTree>
    <p:extLst>
      <p:ext uri="{BB962C8B-B14F-4D97-AF65-F5344CB8AC3E}">
        <p14:creationId xmlns:p14="http://schemas.microsoft.com/office/powerpoint/2010/main" val="219292973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5C996C-85AC-494F-BCC1-5B6EFE8AFAFD}" type="slidenum">
              <a:rPr lang="en-US" smtClean="0"/>
              <a:pPr/>
              <a:t>‹#›</a:t>
            </a:fld>
            <a:endParaRPr lang="en-US" dirty="0"/>
          </a:p>
        </p:txBody>
      </p:sp>
    </p:spTree>
    <p:extLst>
      <p:ext uri="{BB962C8B-B14F-4D97-AF65-F5344CB8AC3E}">
        <p14:creationId xmlns:p14="http://schemas.microsoft.com/office/powerpoint/2010/main" val="392428346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9/13/24</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8E9F93-A77B-4AD4-9682-EDB71F8ACB27}" type="slidenum">
              <a:rPr lang="en-US" smtClean="0"/>
              <a:t>‹#›</a:t>
            </a:fld>
            <a:endParaRPr lang="en-US"/>
          </a:p>
        </p:txBody>
      </p:sp>
    </p:spTree>
    <p:extLst>
      <p:ext uri="{BB962C8B-B14F-4D97-AF65-F5344CB8AC3E}">
        <p14:creationId xmlns:p14="http://schemas.microsoft.com/office/powerpoint/2010/main" val="2703713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9/13/24</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8E9F93-A77B-4AD4-9682-EDB71F8ACB27}" type="slidenum">
              <a:rPr lang="en-US" smtClean="0"/>
              <a:t>‹#›</a:t>
            </a:fld>
            <a:endParaRPr lang="en-US"/>
          </a:p>
        </p:txBody>
      </p:sp>
    </p:spTree>
    <p:extLst>
      <p:ext uri="{BB962C8B-B14F-4D97-AF65-F5344CB8AC3E}">
        <p14:creationId xmlns:p14="http://schemas.microsoft.com/office/powerpoint/2010/main" val="3587212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9/13/24</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8E9F93-A77B-4AD4-9682-EDB71F8ACB27}" type="slidenum">
              <a:rPr lang="en-US" smtClean="0"/>
              <a:t>‹#›</a:t>
            </a:fld>
            <a:endParaRPr lang="en-US"/>
          </a:p>
        </p:txBody>
      </p:sp>
    </p:spTree>
    <p:extLst>
      <p:ext uri="{BB962C8B-B14F-4D97-AF65-F5344CB8AC3E}">
        <p14:creationId xmlns:p14="http://schemas.microsoft.com/office/powerpoint/2010/main" val="1872679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9/13/24</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8E9F93-A77B-4AD4-9682-EDB71F8ACB27}" type="slidenum">
              <a:rPr lang="en-US" smtClean="0"/>
              <a:t>‹#›</a:t>
            </a:fld>
            <a:endParaRPr lang="en-US"/>
          </a:p>
        </p:txBody>
      </p:sp>
    </p:spTree>
    <p:extLst>
      <p:ext uri="{BB962C8B-B14F-4D97-AF65-F5344CB8AC3E}">
        <p14:creationId xmlns:p14="http://schemas.microsoft.com/office/powerpoint/2010/main" val="1186245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9/13/24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77194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9/13/24</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8E9F93-A77B-4AD4-9682-EDB71F8ACB27}" type="slidenum">
              <a:rPr lang="en-US" smtClean="0"/>
              <a:t>‹#›</a:t>
            </a:fld>
            <a:endParaRPr lang="en-US"/>
          </a:p>
        </p:txBody>
      </p:sp>
    </p:spTree>
    <p:extLst>
      <p:ext uri="{BB962C8B-B14F-4D97-AF65-F5344CB8AC3E}">
        <p14:creationId xmlns:p14="http://schemas.microsoft.com/office/powerpoint/2010/main" val="2968187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9/13/24</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8E9F93-A77B-4AD4-9682-EDB71F8ACB27}" type="slidenum">
              <a:rPr lang="en-US" smtClean="0"/>
              <a:t>‹#›</a:t>
            </a:fld>
            <a:endParaRPr lang="en-US"/>
          </a:p>
        </p:txBody>
      </p:sp>
    </p:spTree>
    <p:extLst>
      <p:ext uri="{BB962C8B-B14F-4D97-AF65-F5344CB8AC3E}">
        <p14:creationId xmlns:p14="http://schemas.microsoft.com/office/powerpoint/2010/main" val="57950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9/13/24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8E9F93-A77B-4AD4-9682-EDB71F8ACB27}" type="slidenum">
              <a:rPr lang="en-US" smtClean="0"/>
              <a:t>‹#›</a:t>
            </a:fld>
            <a:endParaRPr lang="en-US"/>
          </a:p>
        </p:txBody>
      </p:sp>
    </p:spTree>
    <p:extLst>
      <p:ext uri="{BB962C8B-B14F-4D97-AF65-F5344CB8AC3E}">
        <p14:creationId xmlns:p14="http://schemas.microsoft.com/office/powerpoint/2010/main" val="90982393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0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5.PNG"/><Relationship Id="rId7" Type="http://schemas.openxmlformats.org/officeDocument/2006/relationships/diagramColors" Target="../diagrams/colors3.xml"/><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2.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1.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5.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6.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AB8EC735-9208-F854-1C14-803AE2C51AEC}"/>
              </a:ext>
            </a:extLst>
          </p:cNvPr>
          <p:cNvSpPr>
            <a:spLocks noGrp="1"/>
          </p:cNvSpPr>
          <p:nvPr>
            <p:ph type="body" sz="quarter" idx="13"/>
          </p:nvPr>
        </p:nvSpPr>
        <p:spPr>
          <a:xfrm>
            <a:off x="3364524" y="5697415"/>
            <a:ext cx="5679628" cy="436686"/>
          </a:xfrm>
        </p:spPr>
        <p:txBody>
          <a:bodyPr>
            <a:normAutofit/>
          </a:bodyPr>
          <a:lstStyle/>
          <a:p>
            <a:pPr algn="ctr"/>
            <a:r>
              <a:rPr lang="en-US" sz="1800" dirty="0"/>
              <a:t>NYLISPEN, October 2024</a:t>
            </a:r>
          </a:p>
        </p:txBody>
      </p:sp>
      <p:sp>
        <p:nvSpPr>
          <p:cNvPr id="2" name="Title 1">
            <a:extLst>
              <a:ext uri="{FF2B5EF4-FFF2-40B4-BE49-F238E27FC236}">
                <a16:creationId xmlns:a16="http://schemas.microsoft.com/office/drawing/2014/main" id="{8912B3A9-58BE-9BC7-8E31-46D3A437A844}"/>
              </a:ext>
            </a:extLst>
          </p:cNvPr>
          <p:cNvSpPr>
            <a:spLocks noGrp="1"/>
          </p:cNvSpPr>
          <p:nvPr>
            <p:ph type="ctrTitle"/>
          </p:nvPr>
        </p:nvSpPr>
        <p:spPr>
          <a:xfrm>
            <a:off x="457200" y="1659321"/>
            <a:ext cx="11535103" cy="1769679"/>
          </a:xfrm>
        </p:spPr>
        <p:txBody>
          <a:bodyPr anchor="t">
            <a:noAutofit/>
          </a:bodyPr>
          <a:lstStyle/>
          <a:p>
            <a:pPr>
              <a:lnSpc>
                <a:spcPct val="150000"/>
              </a:lnSpc>
            </a:pPr>
            <a:r>
              <a:rPr lang="en-US" sz="4200" b="1" dirty="0">
                <a:solidFill>
                  <a:schemeClr val="accent4">
                    <a:lumMod val="40000"/>
                    <a:lumOff val="60000"/>
                  </a:schemeClr>
                </a:solidFill>
                <a:effectLst/>
                <a:latin typeface="Arial" panose="020B0604020202020204" pitchFamily="34" charset="0"/>
              </a:rPr>
              <a:t>Exocrine Pancreatic Insufficiency (EPI) in </a:t>
            </a:r>
            <a:br>
              <a:rPr lang="en-US" sz="4200" b="1" dirty="0">
                <a:solidFill>
                  <a:schemeClr val="accent4">
                    <a:lumMod val="40000"/>
                    <a:lumOff val="60000"/>
                  </a:schemeClr>
                </a:solidFill>
                <a:effectLst/>
                <a:latin typeface="Arial" panose="020B0604020202020204" pitchFamily="34" charset="0"/>
              </a:rPr>
            </a:br>
            <a:r>
              <a:rPr lang="en-US" sz="4200" b="1" dirty="0">
                <a:solidFill>
                  <a:schemeClr val="accent4">
                    <a:lumMod val="40000"/>
                    <a:lumOff val="60000"/>
                  </a:schemeClr>
                </a:solidFill>
                <a:effectLst/>
                <a:latin typeface="Arial" panose="020B0604020202020204" pitchFamily="34" charset="0"/>
              </a:rPr>
              <a:t>Critical Illness: What do we know?</a:t>
            </a:r>
            <a:br>
              <a:rPr lang="en-US" sz="4000" dirty="0">
                <a:solidFill>
                  <a:schemeClr val="accent4">
                    <a:lumMod val="40000"/>
                    <a:lumOff val="60000"/>
                  </a:schemeClr>
                </a:solidFill>
                <a:effectLst/>
                <a:latin typeface="Arial" panose="020B0604020202020204" pitchFamily="34" charset="0"/>
              </a:rPr>
            </a:br>
            <a:r>
              <a:rPr lang="en-US" sz="3200" dirty="0"/>
              <a:t>George Kasotakis, MD MPH FACS FCCM</a:t>
            </a:r>
            <a:endParaRPr lang="en-US" sz="1800" dirty="0"/>
          </a:p>
        </p:txBody>
      </p:sp>
    </p:spTree>
    <p:extLst>
      <p:ext uri="{BB962C8B-B14F-4D97-AF65-F5344CB8AC3E}">
        <p14:creationId xmlns:p14="http://schemas.microsoft.com/office/powerpoint/2010/main" val="1386210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itle 2">
            <a:extLst>
              <a:ext uri="{FF2B5EF4-FFF2-40B4-BE49-F238E27FC236}">
                <a16:creationId xmlns:a16="http://schemas.microsoft.com/office/drawing/2014/main" id="{9DEE162C-27DF-4C6D-6D5C-3997A7582938}"/>
              </a:ext>
            </a:extLst>
          </p:cNvPr>
          <p:cNvSpPr>
            <a:spLocks noGrp="1"/>
          </p:cNvSpPr>
          <p:nvPr>
            <p:ph type="title"/>
          </p:nvPr>
        </p:nvSpPr>
        <p:spPr>
          <a:xfrm>
            <a:off x="1137034" y="609597"/>
            <a:ext cx="9392421" cy="1330841"/>
          </a:xfrm>
        </p:spPr>
        <p:txBody>
          <a:bodyPr vert="horz" lIns="91440" tIns="45720" rIns="91440" bIns="45720" rtlCol="0" anchor="ctr">
            <a:normAutofit/>
          </a:bodyPr>
          <a:lstStyle/>
          <a:p>
            <a:r>
              <a:rPr lang="en-US" kern="1200" dirty="0">
                <a:solidFill>
                  <a:srgbClr val="0070C0"/>
                </a:solidFill>
                <a:latin typeface="+mj-lt"/>
                <a:ea typeface="+mj-ea"/>
                <a:cs typeface="+mj-cs"/>
              </a:rPr>
              <a:t>Endocrine Function – Glucose homeostasis</a:t>
            </a:r>
          </a:p>
        </p:txBody>
      </p:sp>
      <p:sp>
        <p:nvSpPr>
          <p:cNvPr id="4" name="Content Placeholder 3">
            <a:extLst>
              <a:ext uri="{FF2B5EF4-FFF2-40B4-BE49-F238E27FC236}">
                <a16:creationId xmlns:a16="http://schemas.microsoft.com/office/drawing/2014/main" id="{C9C415A6-872A-A35F-B58E-A5548510CB48}"/>
              </a:ext>
            </a:extLst>
          </p:cNvPr>
          <p:cNvSpPr>
            <a:spLocks noGrp="1"/>
          </p:cNvSpPr>
          <p:nvPr>
            <p:ph idx="1"/>
          </p:nvPr>
        </p:nvSpPr>
        <p:spPr>
          <a:xfrm>
            <a:off x="703385" y="2363171"/>
            <a:ext cx="6318738" cy="3889654"/>
          </a:xfrm>
        </p:spPr>
        <p:txBody>
          <a:bodyPr vert="horz" lIns="91440" tIns="45720" rIns="91440" bIns="45720" rtlCol="0">
            <a:normAutofit/>
          </a:bodyPr>
          <a:lstStyle/>
          <a:p>
            <a:r>
              <a:rPr lang="en-US" sz="2400" dirty="0">
                <a:solidFill>
                  <a:schemeClr val="tx1"/>
                </a:solidFill>
              </a:rPr>
              <a:t>Endocrine pancreatic cells: α, β, δ, ε </a:t>
            </a:r>
          </a:p>
          <a:p>
            <a:pPr lvl="1"/>
            <a:r>
              <a:rPr lang="en-US" dirty="0">
                <a:solidFill>
                  <a:schemeClr val="tx1"/>
                </a:solidFill>
              </a:rPr>
              <a:t>&lt;5% of pancreas</a:t>
            </a:r>
          </a:p>
          <a:p>
            <a:r>
              <a:rPr lang="en-US" sz="2400" dirty="0">
                <a:solidFill>
                  <a:schemeClr val="tx1"/>
                </a:solidFill>
              </a:rPr>
              <a:t>β-cells release Insulin as a response to plasma Glu</a:t>
            </a:r>
          </a:p>
          <a:p>
            <a:pPr lvl="1"/>
            <a:r>
              <a:rPr lang="en-US" dirty="0">
                <a:solidFill>
                  <a:schemeClr val="tx1"/>
                </a:solidFill>
              </a:rPr>
              <a:t>Glu enters β-cells -&gt; ATP increase -&gt; Ca++ influx -&gt; Insulin secretion</a:t>
            </a:r>
          </a:p>
          <a:p>
            <a:pPr marL="0"/>
            <a:r>
              <a:rPr lang="en-US" sz="2400" b="1" dirty="0">
                <a:solidFill>
                  <a:srgbClr val="C00000"/>
                </a:solidFill>
              </a:rPr>
              <a:t>DM1:</a:t>
            </a:r>
            <a:r>
              <a:rPr lang="en-US" sz="2400" dirty="0">
                <a:solidFill>
                  <a:srgbClr val="C00000"/>
                </a:solidFill>
              </a:rPr>
              <a:t> Autoimmune destruction of pancreatic islets, leading to Insulin deficiency</a:t>
            </a:r>
          </a:p>
          <a:p>
            <a:pPr marL="0"/>
            <a:r>
              <a:rPr lang="en-US" sz="2400" b="1" dirty="0">
                <a:solidFill>
                  <a:srgbClr val="C00000"/>
                </a:solidFill>
              </a:rPr>
              <a:t>DM2: </a:t>
            </a:r>
            <a:r>
              <a:rPr lang="en-US" sz="2400" dirty="0">
                <a:solidFill>
                  <a:srgbClr val="C00000"/>
                </a:solidFill>
              </a:rPr>
              <a:t>Decline in β-cell function</a:t>
            </a:r>
          </a:p>
          <a:p>
            <a:pPr marL="0"/>
            <a:endParaRPr lang="en-US" sz="2000" dirty="0">
              <a:solidFill>
                <a:schemeClr val="tx1"/>
              </a:solidFill>
            </a:endParaRPr>
          </a:p>
          <a:p>
            <a:endParaRPr lang="en-US" sz="2000" dirty="0">
              <a:solidFill>
                <a:schemeClr val="tx1"/>
              </a:solidFill>
            </a:endParaRPr>
          </a:p>
        </p:txBody>
      </p:sp>
      <p:pic>
        <p:nvPicPr>
          <p:cNvPr id="3" name="Picture 2" descr="A diagram of a cell membrane&#10;&#10;Description automatically generated with medium confidence">
            <a:extLst>
              <a:ext uri="{FF2B5EF4-FFF2-40B4-BE49-F238E27FC236}">
                <a16:creationId xmlns:a16="http://schemas.microsoft.com/office/drawing/2014/main" id="{6C2E6512-4578-D99B-2682-A578F238530C}"/>
              </a:ext>
            </a:extLst>
          </p:cNvPr>
          <p:cNvPicPr>
            <a:picLocks noChangeAspect="1"/>
          </p:cNvPicPr>
          <p:nvPr/>
        </p:nvPicPr>
        <p:blipFill rotWithShape="1">
          <a:blip r:embed="rId3"/>
          <a:srcRect l="55315" t="13401" b="8025"/>
          <a:stretch/>
        </p:blipFill>
        <p:spPr>
          <a:xfrm>
            <a:off x="7326181" y="2184914"/>
            <a:ext cx="3574876" cy="3755915"/>
          </a:xfrm>
          <a:prstGeom prst="rect">
            <a:avLst/>
          </a:prstGeom>
        </p:spPr>
      </p:pic>
      <p:sp>
        <p:nvSpPr>
          <p:cNvPr id="23" name="Freeform: Shape 22">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900194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D89BF7-3E05-43D8-F23F-C5B2378EA8E2}"/>
              </a:ext>
            </a:extLst>
          </p:cNvPr>
          <p:cNvSpPr>
            <a:spLocks noGrp="1"/>
          </p:cNvSpPr>
          <p:nvPr>
            <p:ph type="title"/>
          </p:nvPr>
        </p:nvSpPr>
        <p:spPr/>
        <p:txBody>
          <a:bodyPr/>
          <a:lstStyle/>
          <a:p>
            <a:r>
              <a:rPr lang="en-US" dirty="0">
                <a:solidFill>
                  <a:srgbClr val="0070C0"/>
                </a:solidFill>
              </a:rPr>
              <a:t>Hyperglycemia in Critical Illness</a:t>
            </a:r>
          </a:p>
        </p:txBody>
      </p:sp>
      <p:sp>
        <p:nvSpPr>
          <p:cNvPr id="4" name="Content Placeholder 3">
            <a:extLst>
              <a:ext uri="{FF2B5EF4-FFF2-40B4-BE49-F238E27FC236}">
                <a16:creationId xmlns:a16="http://schemas.microsoft.com/office/drawing/2014/main" id="{8787D53A-DEEE-BC76-6517-6DAF5C18C451}"/>
              </a:ext>
            </a:extLst>
          </p:cNvPr>
          <p:cNvSpPr>
            <a:spLocks noGrp="1"/>
          </p:cNvSpPr>
          <p:nvPr>
            <p:ph idx="1"/>
          </p:nvPr>
        </p:nvSpPr>
        <p:spPr/>
        <p:txBody>
          <a:bodyPr>
            <a:normAutofit/>
          </a:bodyPr>
          <a:lstStyle/>
          <a:p>
            <a:r>
              <a:rPr lang="en-US" dirty="0"/>
              <a:t>Hyperglycemia* in common in critical illness </a:t>
            </a:r>
          </a:p>
          <a:p>
            <a:pPr lvl="1"/>
            <a:r>
              <a:rPr lang="en-US" b="1" dirty="0">
                <a:solidFill>
                  <a:srgbClr val="0070C0"/>
                </a:solidFill>
              </a:rPr>
              <a:t>Diabetics</a:t>
            </a:r>
            <a:r>
              <a:rPr lang="en-US" dirty="0"/>
              <a:t>: </a:t>
            </a:r>
            <a:r>
              <a:rPr lang="en-US" b="1" dirty="0">
                <a:solidFill>
                  <a:srgbClr val="C00000"/>
                </a:solidFill>
              </a:rPr>
              <a:t>93.7%</a:t>
            </a:r>
          </a:p>
          <a:p>
            <a:pPr lvl="1"/>
            <a:r>
              <a:rPr lang="en-US" b="1" dirty="0">
                <a:solidFill>
                  <a:srgbClr val="0070C0"/>
                </a:solidFill>
              </a:rPr>
              <a:t>Non-diabetics</a:t>
            </a:r>
            <a:r>
              <a:rPr lang="en-US" dirty="0"/>
              <a:t>: </a:t>
            </a:r>
            <a:r>
              <a:rPr lang="en-US" b="1" dirty="0">
                <a:solidFill>
                  <a:srgbClr val="C00000"/>
                </a:solidFill>
              </a:rPr>
              <a:t>75%</a:t>
            </a:r>
            <a:r>
              <a:rPr lang="en-US" dirty="0"/>
              <a:t> </a:t>
            </a:r>
          </a:p>
          <a:p>
            <a:r>
              <a:rPr lang="en-US" b="1" dirty="0">
                <a:solidFill>
                  <a:schemeClr val="accent1">
                    <a:lumMod val="75000"/>
                  </a:schemeClr>
                </a:solidFill>
              </a:rPr>
              <a:t>Endocrine Pancreatic Insufficiency (</a:t>
            </a:r>
            <a:r>
              <a:rPr lang="en-US" b="1" dirty="0" err="1">
                <a:solidFill>
                  <a:schemeClr val="accent1">
                    <a:lumMod val="75000"/>
                  </a:schemeClr>
                </a:solidFill>
              </a:rPr>
              <a:t>EnPI</a:t>
            </a:r>
            <a:r>
              <a:rPr lang="en-US" b="1" dirty="0">
                <a:solidFill>
                  <a:schemeClr val="accent1">
                    <a:lumMod val="75000"/>
                  </a:schemeClr>
                </a:solidFill>
              </a:rPr>
              <a:t>)</a:t>
            </a:r>
            <a:r>
              <a:rPr lang="en-US" dirty="0"/>
              <a:t>: </a:t>
            </a:r>
            <a:r>
              <a:rPr lang="en-US" b="1" dirty="0">
                <a:solidFill>
                  <a:srgbClr val="C00000"/>
                </a:solidFill>
              </a:rPr>
              <a:t>80%</a:t>
            </a:r>
          </a:p>
          <a:p>
            <a:r>
              <a:rPr lang="en-US" dirty="0"/>
              <a:t>Increased mortality</a:t>
            </a:r>
          </a:p>
          <a:p>
            <a:r>
              <a:rPr lang="en-US" dirty="0"/>
              <a:t>Benefits of Glu control in critical illness:</a:t>
            </a:r>
          </a:p>
          <a:p>
            <a:pPr lvl="1"/>
            <a:r>
              <a:rPr lang="en-US" dirty="0"/>
              <a:t>Fewer infections</a:t>
            </a:r>
          </a:p>
          <a:p>
            <a:pPr lvl="1"/>
            <a:r>
              <a:rPr lang="en-US" dirty="0"/>
              <a:t>Less kidney failure</a:t>
            </a:r>
          </a:p>
          <a:p>
            <a:pPr lvl="1"/>
            <a:r>
              <a:rPr lang="en-US" dirty="0"/>
              <a:t>Improved survival</a:t>
            </a:r>
          </a:p>
          <a:p>
            <a:endParaRPr lang="en-US" dirty="0"/>
          </a:p>
        </p:txBody>
      </p:sp>
      <p:sp>
        <p:nvSpPr>
          <p:cNvPr id="5" name="TextBox 4">
            <a:extLst>
              <a:ext uri="{FF2B5EF4-FFF2-40B4-BE49-F238E27FC236}">
                <a16:creationId xmlns:a16="http://schemas.microsoft.com/office/drawing/2014/main" id="{B6A342DF-E1A6-9F79-5ECE-9AFDD4290B9C}"/>
              </a:ext>
            </a:extLst>
          </p:cNvPr>
          <p:cNvSpPr txBox="1"/>
          <p:nvPr/>
        </p:nvSpPr>
        <p:spPr>
          <a:xfrm>
            <a:off x="5802925" y="5380893"/>
            <a:ext cx="6002215" cy="1323439"/>
          </a:xfrm>
          <a:prstGeom prst="rect">
            <a:avLst/>
          </a:prstGeom>
          <a:noFill/>
        </p:spPr>
        <p:txBody>
          <a:bodyPr wrap="square" rtlCol="0">
            <a:spAutoFit/>
          </a:bodyPr>
          <a:lstStyle/>
          <a:p>
            <a:pPr algn="r"/>
            <a:r>
              <a:rPr lang="en-US" sz="1600" dirty="0" err="1"/>
              <a:t>Shebiny</a:t>
            </a:r>
            <a:r>
              <a:rPr lang="en-US" sz="1600" dirty="0"/>
              <a:t> et al, J Anesthesia, 2021</a:t>
            </a:r>
          </a:p>
          <a:p>
            <a:pPr algn="r"/>
            <a:r>
              <a:rPr lang="en-US" sz="1600" dirty="0" err="1"/>
              <a:t>Saberi</a:t>
            </a:r>
            <a:r>
              <a:rPr lang="en-US" sz="1600" dirty="0"/>
              <a:t> et al, JPEN 2008</a:t>
            </a:r>
          </a:p>
          <a:p>
            <a:pPr algn="r"/>
            <a:r>
              <a:rPr lang="en-US" sz="1600" dirty="0" err="1"/>
              <a:t>Inzucchi</a:t>
            </a:r>
            <a:r>
              <a:rPr lang="en-US" sz="1600" dirty="0"/>
              <a:t> et all, NEJM 2006</a:t>
            </a:r>
          </a:p>
          <a:p>
            <a:pPr algn="r"/>
            <a:r>
              <a:rPr lang="en-US" sz="1600" dirty="0"/>
              <a:t>Capes et al, Lancet 2000</a:t>
            </a:r>
          </a:p>
          <a:p>
            <a:pPr algn="r"/>
            <a:r>
              <a:rPr lang="en-US" sz="1600" dirty="0"/>
              <a:t>Gale et al, Am Surg 2007</a:t>
            </a:r>
          </a:p>
        </p:txBody>
      </p:sp>
      <p:sp>
        <p:nvSpPr>
          <p:cNvPr id="6" name="TextBox 5">
            <a:extLst>
              <a:ext uri="{FF2B5EF4-FFF2-40B4-BE49-F238E27FC236}">
                <a16:creationId xmlns:a16="http://schemas.microsoft.com/office/drawing/2014/main" id="{BAEE6109-167F-06CD-F59A-5E06F9049084}"/>
              </a:ext>
            </a:extLst>
          </p:cNvPr>
          <p:cNvSpPr txBox="1"/>
          <p:nvPr/>
        </p:nvSpPr>
        <p:spPr>
          <a:xfrm>
            <a:off x="621322" y="6040537"/>
            <a:ext cx="6893170" cy="400110"/>
          </a:xfrm>
          <a:prstGeom prst="rect">
            <a:avLst/>
          </a:prstGeom>
          <a:noFill/>
        </p:spPr>
        <p:txBody>
          <a:bodyPr wrap="square" rtlCol="0">
            <a:spAutoFit/>
          </a:bodyPr>
          <a:lstStyle/>
          <a:p>
            <a:r>
              <a:rPr lang="en-US" sz="2000" dirty="0">
                <a:solidFill>
                  <a:schemeClr val="accent2">
                    <a:lumMod val="75000"/>
                  </a:schemeClr>
                </a:solidFill>
              </a:rPr>
              <a:t>* Only partly due to Pancreatic Endocrine Insufficiency - </a:t>
            </a:r>
            <a:r>
              <a:rPr lang="en-US" sz="2000" dirty="0" err="1">
                <a:solidFill>
                  <a:schemeClr val="accent2">
                    <a:lumMod val="75000"/>
                  </a:schemeClr>
                </a:solidFill>
              </a:rPr>
              <a:t>EnPI</a:t>
            </a:r>
            <a:endParaRPr lang="en-US" sz="2000" dirty="0">
              <a:solidFill>
                <a:schemeClr val="accent2">
                  <a:lumMod val="75000"/>
                </a:schemeClr>
              </a:solidFill>
            </a:endParaRPr>
          </a:p>
        </p:txBody>
      </p:sp>
    </p:spTree>
    <p:extLst>
      <p:ext uri="{BB962C8B-B14F-4D97-AF65-F5344CB8AC3E}">
        <p14:creationId xmlns:p14="http://schemas.microsoft.com/office/powerpoint/2010/main" val="3002050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lowchart: Document 13">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BD89BF7-3E05-43D8-F23F-C5B2378EA8E2}"/>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Hyperglycemia in Critical Illness</a:t>
            </a:r>
          </a:p>
        </p:txBody>
      </p:sp>
      <p:pic>
        <p:nvPicPr>
          <p:cNvPr id="4" name="Picture 3" descr="A close-up of a medical certificate&#10;&#10;Description automatically generated">
            <a:extLst>
              <a:ext uri="{FF2B5EF4-FFF2-40B4-BE49-F238E27FC236}">
                <a16:creationId xmlns:a16="http://schemas.microsoft.com/office/drawing/2014/main" id="{D86C5F8E-4874-BF86-E296-3BB13FBF36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854" y="4117138"/>
            <a:ext cx="4776718" cy="2233558"/>
          </a:xfrm>
          <a:prstGeom prst="rect">
            <a:avLst/>
          </a:prstGeom>
          <a:ln>
            <a:solidFill>
              <a:srgbClr val="002060"/>
            </a:solidFill>
          </a:ln>
        </p:spPr>
      </p:pic>
      <p:pic>
        <p:nvPicPr>
          <p:cNvPr id="6" name="Picture 5" descr="A screenshot of a website&#10;&#10;Description automatically generated">
            <a:extLst>
              <a:ext uri="{FF2B5EF4-FFF2-40B4-BE49-F238E27FC236}">
                <a16:creationId xmlns:a16="http://schemas.microsoft.com/office/drawing/2014/main" id="{BB28B75B-0FBF-675B-FF4C-2407AA706B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8061" y="432663"/>
            <a:ext cx="5731041" cy="2420226"/>
          </a:xfrm>
          <a:prstGeom prst="rect">
            <a:avLst/>
          </a:prstGeom>
          <a:ln>
            <a:solidFill>
              <a:srgbClr val="002060"/>
            </a:solidFill>
          </a:ln>
        </p:spPr>
      </p:pic>
      <p:pic>
        <p:nvPicPr>
          <p:cNvPr id="8" name="Picture 7" descr="A close-up of a sign&#10;&#10;Description automatically generated">
            <a:extLst>
              <a:ext uri="{FF2B5EF4-FFF2-40B4-BE49-F238E27FC236}">
                <a16:creationId xmlns:a16="http://schemas.microsoft.com/office/drawing/2014/main" id="{03C0696F-0C4C-2E48-B2AC-B6022C69BB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0243" y="3780769"/>
            <a:ext cx="5517095" cy="2265353"/>
          </a:xfrm>
          <a:prstGeom prst="rect">
            <a:avLst/>
          </a:prstGeom>
          <a:ln>
            <a:solidFill>
              <a:srgbClr val="002060"/>
            </a:solidFill>
          </a:ln>
        </p:spPr>
      </p:pic>
      <p:pic>
        <p:nvPicPr>
          <p:cNvPr id="12" name="Picture 11" descr="A close up of a news article&#10;&#10;Description automatically generated">
            <a:extLst>
              <a:ext uri="{FF2B5EF4-FFF2-40B4-BE49-F238E27FC236}">
                <a16:creationId xmlns:a16="http://schemas.microsoft.com/office/drawing/2014/main" id="{8E475B1A-5768-4E83-7B79-F4C539A54E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9489" y="2022867"/>
            <a:ext cx="4017785" cy="1660043"/>
          </a:xfrm>
          <a:prstGeom prst="rect">
            <a:avLst/>
          </a:prstGeom>
          <a:ln>
            <a:solidFill>
              <a:srgbClr val="002060"/>
            </a:solidFill>
          </a:ln>
        </p:spPr>
      </p:pic>
    </p:spTree>
    <p:extLst>
      <p:ext uri="{BB962C8B-B14F-4D97-AF65-F5344CB8AC3E}">
        <p14:creationId xmlns:p14="http://schemas.microsoft.com/office/powerpoint/2010/main" val="67873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6FC42E6-6C25-4922-95D2-B97B1E123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295F874-A8A5-4A14-8CFC-828968DE6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54" y="0"/>
            <a:ext cx="4731782"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BD89BF7-3E05-43D8-F23F-C5B2378EA8E2}"/>
              </a:ext>
            </a:extLst>
          </p:cNvPr>
          <p:cNvSpPr>
            <a:spLocks noGrp="1"/>
          </p:cNvSpPr>
          <p:nvPr>
            <p:ph type="title"/>
          </p:nvPr>
        </p:nvSpPr>
        <p:spPr>
          <a:xfrm>
            <a:off x="884716" y="871442"/>
            <a:ext cx="2924843" cy="3172364"/>
          </a:xfrm>
        </p:spPr>
        <p:txBody>
          <a:bodyPr vert="horz" lIns="91440" tIns="45720" rIns="91440" bIns="45720" rtlCol="0" anchor="b">
            <a:normAutofit/>
          </a:bodyPr>
          <a:lstStyle/>
          <a:p>
            <a:pPr algn="ctr"/>
            <a:r>
              <a:rPr lang="en-US" sz="2800" kern="1200">
                <a:solidFill>
                  <a:srgbClr val="595959"/>
                </a:solidFill>
                <a:latin typeface="+mj-lt"/>
                <a:ea typeface="+mj-ea"/>
                <a:cs typeface="+mj-cs"/>
              </a:rPr>
              <a:t>Hyperglycemia in Critical Illness</a:t>
            </a:r>
          </a:p>
        </p:txBody>
      </p:sp>
      <p:sp>
        <p:nvSpPr>
          <p:cNvPr id="10" name="TextBox 9">
            <a:extLst>
              <a:ext uri="{FF2B5EF4-FFF2-40B4-BE49-F238E27FC236}">
                <a16:creationId xmlns:a16="http://schemas.microsoft.com/office/drawing/2014/main" id="{CB8241BB-A590-841A-26A6-43C6E61D5FFF}"/>
              </a:ext>
            </a:extLst>
          </p:cNvPr>
          <p:cNvSpPr txBox="1"/>
          <p:nvPr/>
        </p:nvSpPr>
        <p:spPr>
          <a:xfrm>
            <a:off x="884716" y="4348571"/>
            <a:ext cx="2924843" cy="1637987"/>
          </a:xfrm>
          <a:prstGeom prst="rect">
            <a:avLst/>
          </a:prstGeom>
        </p:spPr>
        <p:txBody>
          <a:bodyPr vert="horz" lIns="91440" tIns="45720" rIns="91440" bIns="45720" rtlCol="0" anchor="t">
            <a:normAutofit/>
          </a:bodyPr>
          <a:lstStyle/>
          <a:p>
            <a:pPr algn="ctr" defTabSz="914400">
              <a:lnSpc>
                <a:spcPct val="90000"/>
              </a:lnSpc>
              <a:spcBef>
                <a:spcPts val="1000"/>
              </a:spcBef>
            </a:pPr>
            <a:r>
              <a:rPr lang="en-US" sz="1400" kern="1200">
                <a:solidFill>
                  <a:srgbClr val="595959"/>
                </a:solidFill>
                <a:latin typeface="+mn-lt"/>
                <a:ea typeface="+mn-ea"/>
                <a:cs typeface="+mn-cs"/>
              </a:rPr>
              <a:t>Li et al. BMC Pediatr, 2015</a:t>
            </a:r>
          </a:p>
        </p:txBody>
      </p:sp>
      <p:pic>
        <p:nvPicPr>
          <p:cNvPr id="9" name="Picture 8" descr="A graph of blood glucose&#10;&#10;Description automatically generated">
            <a:extLst>
              <a:ext uri="{FF2B5EF4-FFF2-40B4-BE49-F238E27FC236}">
                <a16:creationId xmlns:a16="http://schemas.microsoft.com/office/drawing/2014/main" id="{9A4A3FF8-B795-4312-5F7A-8487BEABF907}"/>
              </a:ext>
            </a:extLst>
          </p:cNvPr>
          <p:cNvPicPr>
            <a:picLocks noChangeAspect="1"/>
          </p:cNvPicPr>
          <p:nvPr/>
        </p:nvPicPr>
        <p:blipFill>
          <a:blip r:embed="rId3"/>
          <a:stretch>
            <a:fillRect/>
          </a:stretch>
        </p:blipFill>
        <p:spPr>
          <a:xfrm>
            <a:off x="5410716" y="1604537"/>
            <a:ext cx="6106987" cy="3648924"/>
          </a:xfrm>
          <a:prstGeom prst="rect">
            <a:avLst/>
          </a:prstGeom>
        </p:spPr>
      </p:pic>
    </p:spTree>
    <p:extLst>
      <p:ext uri="{BB962C8B-B14F-4D97-AF65-F5344CB8AC3E}">
        <p14:creationId xmlns:p14="http://schemas.microsoft.com/office/powerpoint/2010/main" val="2980815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9DEE162C-27DF-4C6D-6D5C-3997A7582938}"/>
              </a:ext>
            </a:extLst>
          </p:cNvPr>
          <p:cNvSpPr>
            <a:spLocks noGrp="1"/>
          </p:cNvSpPr>
          <p:nvPr>
            <p:ph type="title"/>
          </p:nvPr>
        </p:nvSpPr>
        <p:spPr>
          <a:xfrm>
            <a:off x="457200" y="922284"/>
            <a:ext cx="11277600" cy="1333500"/>
          </a:xfrm>
        </p:spPr>
        <p:txBody>
          <a:bodyPr anchor="t">
            <a:normAutofit/>
          </a:bodyPr>
          <a:lstStyle/>
          <a:p>
            <a:r>
              <a:rPr lang="en-US" sz="4000" dirty="0">
                <a:solidFill>
                  <a:srgbClr val="0070C0"/>
                </a:solidFill>
              </a:rPr>
              <a:t>Exocrine Stimulation</a:t>
            </a:r>
          </a:p>
        </p:txBody>
      </p:sp>
      <p:sp>
        <p:nvSpPr>
          <p:cNvPr id="4" name="Content Placeholder 3">
            <a:extLst>
              <a:ext uri="{FF2B5EF4-FFF2-40B4-BE49-F238E27FC236}">
                <a16:creationId xmlns:a16="http://schemas.microsoft.com/office/drawing/2014/main" id="{C9C415A6-872A-A35F-B58E-A5548510CB48}"/>
              </a:ext>
            </a:extLst>
          </p:cNvPr>
          <p:cNvSpPr>
            <a:spLocks noGrp="1"/>
          </p:cNvSpPr>
          <p:nvPr>
            <p:ph idx="1"/>
          </p:nvPr>
        </p:nvSpPr>
        <p:spPr>
          <a:xfrm>
            <a:off x="622647" y="1860794"/>
            <a:ext cx="6449340" cy="4351338"/>
          </a:xfrm>
        </p:spPr>
        <p:txBody>
          <a:bodyPr>
            <a:normAutofit/>
          </a:bodyPr>
          <a:lstStyle/>
          <a:p>
            <a:pPr>
              <a:lnSpc>
                <a:spcPct val="150000"/>
              </a:lnSpc>
            </a:pPr>
            <a:r>
              <a:rPr lang="en-US" sz="2800" dirty="0" err="1"/>
              <a:t>Vagus</a:t>
            </a:r>
            <a:r>
              <a:rPr lang="en-US" sz="2800" dirty="0"/>
              <a:t> innervates pancreas – sight/smell of food.</a:t>
            </a:r>
          </a:p>
          <a:p>
            <a:pPr>
              <a:lnSpc>
                <a:spcPct val="150000"/>
              </a:lnSpc>
            </a:pPr>
            <a:r>
              <a:rPr lang="en-US" dirty="0" err="1"/>
              <a:t>Vagus</a:t>
            </a:r>
            <a:r>
              <a:rPr lang="en-US" dirty="0"/>
              <a:t> stimulates pancreatic ganglia (nerve cell complexes) -&gt; Ach -&gt; Ca++ messenger -&gt; release of zymogens. </a:t>
            </a:r>
          </a:p>
          <a:p>
            <a:pPr marL="0" indent="0">
              <a:lnSpc>
                <a:spcPct val="150000"/>
              </a:lnSpc>
              <a:buNone/>
            </a:pPr>
            <a:endParaRPr lang="en-US" dirty="0"/>
          </a:p>
          <a:p>
            <a:pPr>
              <a:lnSpc>
                <a:spcPct val="150000"/>
              </a:lnSpc>
            </a:pPr>
            <a:endParaRPr lang="en-US" sz="2800" dirty="0"/>
          </a:p>
        </p:txBody>
      </p:sp>
      <p:pic>
        <p:nvPicPr>
          <p:cNvPr id="2" name="Picture 1">
            <a:extLst>
              <a:ext uri="{FF2B5EF4-FFF2-40B4-BE49-F238E27FC236}">
                <a16:creationId xmlns:a16="http://schemas.microsoft.com/office/drawing/2014/main" id="{6CDC09A0-D3F4-BA01-F377-7C34407A87E9}"/>
              </a:ext>
            </a:extLst>
          </p:cNvPr>
          <p:cNvPicPr>
            <a:picLocks noChangeAspect="1"/>
          </p:cNvPicPr>
          <p:nvPr/>
        </p:nvPicPr>
        <p:blipFill>
          <a:blip r:embed="rId3"/>
          <a:stretch>
            <a:fillRect/>
          </a:stretch>
        </p:blipFill>
        <p:spPr>
          <a:xfrm>
            <a:off x="7452987" y="341726"/>
            <a:ext cx="4116366" cy="6174548"/>
          </a:xfrm>
          <a:prstGeom prst="rect">
            <a:avLst/>
          </a:prstGeom>
          <a:ln>
            <a:solidFill>
              <a:srgbClr val="002060"/>
            </a:solidFill>
          </a:ln>
        </p:spPr>
      </p:pic>
    </p:spTree>
    <p:extLst>
      <p:ext uri="{BB962C8B-B14F-4D97-AF65-F5344CB8AC3E}">
        <p14:creationId xmlns:p14="http://schemas.microsoft.com/office/powerpoint/2010/main" val="3411238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9DEE162C-27DF-4C6D-6D5C-3997A7582938}"/>
              </a:ext>
            </a:extLst>
          </p:cNvPr>
          <p:cNvSpPr>
            <a:spLocks noGrp="1"/>
          </p:cNvSpPr>
          <p:nvPr>
            <p:ph type="title"/>
          </p:nvPr>
        </p:nvSpPr>
        <p:spPr>
          <a:xfrm>
            <a:off x="457200" y="922284"/>
            <a:ext cx="11277600" cy="1333500"/>
          </a:xfrm>
        </p:spPr>
        <p:txBody>
          <a:bodyPr anchor="t">
            <a:normAutofit/>
          </a:bodyPr>
          <a:lstStyle/>
          <a:p>
            <a:r>
              <a:rPr lang="en-US" sz="4000" dirty="0">
                <a:solidFill>
                  <a:srgbClr val="0070C0"/>
                </a:solidFill>
              </a:rPr>
              <a:t>Exocrine Stimulation</a:t>
            </a:r>
          </a:p>
        </p:txBody>
      </p:sp>
      <p:sp>
        <p:nvSpPr>
          <p:cNvPr id="4" name="Content Placeholder 3">
            <a:extLst>
              <a:ext uri="{FF2B5EF4-FFF2-40B4-BE49-F238E27FC236}">
                <a16:creationId xmlns:a16="http://schemas.microsoft.com/office/drawing/2014/main" id="{C9C415A6-872A-A35F-B58E-A5548510CB48}"/>
              </a:ext>
            </a:extLst>
          </p:cNvPr>
          <p:cNvSpPr>
            <a:spLocks noGrp="1"/>
          </p:cNvSpPr>
          <p:nvPr>
            <p:ph idx="1"/>
          </p:nvPr>
        </p:nvSpPr>
        <p:spPr>
          <a:xfrm>
            <a:off x="622647" y="1860794"/>
            <a:ext cx="6449340" cy="4351338"/>
          </a:xfrm>
        </p:spPr>
        <p:txBody>
          <a:bodyPr>
            <a:normAutofit fontScale="92500" lnSpcReduction="10000"/>
          </a:bodyPr>
          <a:lstStyle/>
          <a:p>
            <a:pPr>
              <a:lnSpc>
                <a:spcPct val="150000"/>
              </a:lnSpc>
            </a:pPr>
            <a:r>
              <a:rPr lang="en-US" dirty="0"/>
              <a:t>Gastric distention, nutrients in Duo.</a:t>
            </a:r>
          </a:p>
          <a:p>
            <a:pPr lvl="1">
              <a:lnSpc>
                <a:spcPct val="150000"/>
              </a:lnSpc>
            </a:pPr>
            <a:r>
              <a:rPr lang="en-US" dirty="0"/>
              <a:t>Duodenum is the main sensory organ &amp; activator of pancreatic exocrine secretion.</a:t>
            </a:r>
          </a:p>
          <a:p>
            <a:pPr>
              <a:lnSpc>
                <a:spcPct val="150000"/>
              </a:lnSpc>
            </a:pPr>
            <a:r>
              <a:rPr lang="en-US" dirty="0"/>
              <a:t>Gastric HCl -&gt; Secretin</a:t>
            </a:r>
          </a:p>
          <a:p>
            <a:pPr>
              <a:lnSpc>
                <a:spcPct val="150000"/>
              </a:lnSpc>
            </a:pPr>
            <a:r>
              <a:rPr lang="en-US" dirty="0"/>
              <a:t>Protein/fat in Duo -&gt; CCK</a:t>
            </a:r>
          </a:p>
          <a:p>
            <a:pPr>
              <a:lnSpc>
                <a:spcPct val="150000"/>
              </a:lnSpc>
            </a:pPr>
            <a:r>
              <a:rPr lang="en-US" dirty="0"/>
              <a:t>Undigested nutrients in terminal ileum -&gt; Peptide YY</a:t>
            </a:r>
          </a:p>
          <a:p>
            <a:pPr>
              <a:lnSpc>
                <a:spcPct val="150000"/>
              </a:lnSpc>
            </a:pPr>
            <a:endParaRPr lang="en-US" dirty="0"/>
          </a:p>
          <a:p>
            <a:pPr>
              <a:lnSpc>
                <a:spcPct val="150000"/>
              </a:lnSpc>
            </a:pPr>
            <a:endParaRPr lang="en-US" sz="2800" dirty="0"/>
          </a:p>
        </p:txBody>
      </p:sp>
      <p:pic>
        <p:nvPicPr>
          <p:cNvPr id="2" name="Picture 1">
            <a:extLst>
              <a:ext uri="{FF2B5EF4-FFF2-40B4-BE49-F238E27FC236}">
                <a16:creationId xmlns:a16="http://schemas.microsoft.com/office/drawing/2014/main" id="{6CDC09A0-D3F4-BA01-F377-7C34407A87E9}"/>
              </a:ext>
            </a:extLst>
          </p:cNvPr>
          <p:cNvPicPr>
            <a:picLocks noChangeAspect="1"/>
          </p:cNvPicPr>
          <p:nvPr/>
        </p:nvPicPr>
        <p:blipFill>
          <a:blip r:embed="rId3"/>
          <a:stretch>
            <a:fillRect/>
          </a:stretch>
        </p:blipFill>
        <p:spPr>
          <a:xfrm>
            <a:off x="7452987" y="341726"/>
            <a:ext cx="4116366" cy="6174548"/>
          </a:xfrm>
          <a:prstGeom prst="rect">
            <a:avLst/>
          </a:prstGeom>
          <a:ln>
            <a:solidFill>
              <a:srgbClr val="002060"/>
            </a:solidFill>
          </a:ln>
        </p:spPr>
      </p:pic>
    </p:spTree>
    <p:extLst>
      <p:ext uri="{BB962C8B-B14F-4D97-AF65-F5344CB8AC3E}">
        <p14:creationId xmlns:p14="http://schemas.microsoft.com/office/powerpoint/2010/main" val="3993539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9DEE162C-27DF-4C6D-6D5C-3997A7582938}"/>
              </a:ext>
            </a:extLst>
          </p:cNvPr>
          <p:cNvSpPr>
            <a:spLocks noGrp="1"/>
          </p:cNvSpPr>
          <p:nvPr>
            <p:ph type="title"/>
          </p:nvPr>
        </p:nvSpPr>
        <p:spPr>
          <a:xfrm>
            <a:off x="468924" y="361042"/>
            <a:ext cx="11277600" cy="1333500"/>
          </a:xfrm>
        </p:spPr>
        <p:txBody>
          <a:bodyPr anchor="t">
            <a:normAutofit/>
          </a:bodyPr>
          <a:lstStyle/>
          <a:p>
            <a:r>
              <a:rPr lang="en-US" sz="4000" dirty="0">
                <a:solidFill>
                  <a:srgbClr val="0070C0"/>
                </a:solidFill>
              </a:rPr>
              <a:t>Pancreatic Zymogens</a:t>
            </a:r>
          </a:p>
        </p:txBody>
      </p:sp>
      <p:graphicFrame>
        <p:nvGraphicFramePr>
          <p:cNvPr id="2" name="Content Placeholder 1">
            <a:extLst>
              <a:ext uri="{FF2B5EF4-FFF2-40B4-BE49-F238E27FC236}">
                <a16:creationId xmlns:a16="http://schemas.microsoft.com/office/drawing/2014/main" id="{1101F12E-FEDF-ADCE-CF99-1397BC9A50AA}"/>
              </a:ext>
            </a:extLst>
          </p:cNvPr>
          <p:cNvGraphicFramePr>
            <a:graphicFrameLocks noGrp="1"/>
          </p:cNvGraphicFramePr>
          <p:nvPr>
            <p:ph idx="1"/>
            <p:extLst>
              <p:ext uri="{D42A27DB-BD31-4B8C-83A1-F6EECF244321}">
                <p14:modId xmlns:p14="http://schemas.microsoft.com/office/powerpoint/2010/main" val="2177978403"/>
              </p:ext>
            </p:extLst>
          </p:nvPr>
        </p:nvGraphicFramePr>
        <p:xfrm>
          <a:off x="879230" y="1307680"/>
          <a:ext cx="4783016" cy="4744089"/>
        </p:xfrm>
        <a:graphic>
          <a:graphicData uri="http://schemas.openxmlformats.org/drawingml/2006/table">
            <a:tbl>
              <a:tblPr firstRow="1" bandRow="1">
                <a:tableStyleId>{21E4AEA4-8DFA-4A89-87EB-49C32662AFE0}</a:tableStyleId>
              </a:tblPr>
              <a:tblGrid>
                <a:gridCol w="4783016">
                  <a:extLst>
                    <a:ext uri="{9D8B030D-6E8A-4147-A177-3AD203B41FA5}">
                      <a16:colId xmlns:a16="http://schemas.microsoft.com/office/drawing/2014/main" val="1872075289"/>
                    </a:ext>
                  </a:extLst>
                </a:gridCol>
              </a:tblGrid>
              <a:tr h="663262">
                <a:tc>
                  <a:txBody>
                    <a:bodyPr/>
                    <a:lstStyle/>
                    <a:p>
                      <a:r>
                        <a:rPr lang="en-US" sz="2400" dirty="0"/>
                        <a:t>Zymogens</a:t>
                      </a:r>
                    </a:p>
                  </a:txBody>
                  <a:tcPr/>
                </a:tc>
                <a:extLst>
                  <a:ext uri="{0D108BD9-81ED-4DB2-BD59-A6C34878D82A}">
                    <a16:rowId xmlns:a16="http://schemas.microsoft.com/office/drawing/2014/main" val="331146959"/>
                  </a:ext>
                </a:extLst>
              </a:tr>
              <a:tr h="495668">
                <a:tc>
                  <a:txBody>
                    <a:bodyPr/>
                    <a:lstStyle/>
                    <a:p>
                      <a:r>
                        <a:rPr lang="en-US" sz="2400" u="none" dirty="0"/>
                        <a:t>Trypsin</a:t>
                      </a:r>
                    </a:p>
                  </a:txBody>
                  <a:tcPr/>
                </a:tc>
                <a:extLst>
                  <a:ext uri="{0D108BD9-81ED-4DB2-BD59-A6C34878D82A}">
                    <a16:rowId xmlns:a16="http://schemas.microsoft.com/office/drawing/2014/main" val="1560061684"/>
                  </a:ext>
                </a:extLst>
              </a:tr>
              <a:tr h="422031">
                <a:tc>
                  <a:txBody>
                    <a:bodyPr/>
                    <a:lstStyle/>
                    <a:p>
                      <a:r>
                        <a:rPr lang="en-US" sz="2400" u="none" dirty="0"/>
                        <a:t>Chymotrypsin A, B, C</a:t>
                      </a:r>
                    </a:p>
                  </a:txBody>
                  <a:tcPr/>
                </a:tc>
                <a:extLst>
                  <a:ext uri="{0D108BD9-81ED-4DB2-BD59-A6C34878D82A}">
                    <a16:rowId xmlns:a16="http://schemas.microsoft.com/office/drawing/2014/main" val="3544264179"/>
                  </a:ext>
                </a:extLst>
              </a:tr>
              <a:tr h="445477">
                <a:tc>
                  <a:txBody>
                    <a:bodyPr/>
                    <a:lstStyle/>
                    <a:p>
                      <a:r>
                        <a:rPr lang="en-US" sz="2400" dirty="0"/>
                        <a:t>Carboxypeptidase A1, A2, B1, B2</a:t>
                      </a:r>
                    </a:p>
                  </a:txBody>
                  <a:tcPr/>
                </a:tc>
                <a:extLst>
                  <a:ext uri="{0D108BD9-81ED-4DB2-BD59-A6C34878D82A}">
                    <a16:rowId xmlns:a16="http://schemas.microsoft.com/office/drawing/2014/main" val="4069365436"/>
                  </a:ext>
                </a:extLst>
              </a:tr>
              <a:tr h="457200">
                <a:tc>
                  <a:txBody>
                    <a:bodyPr/>
                    <a:lstStyle/>
                    <a:p>
                      <a:r>
                        <a:rPr lang="en-US" sz="2400" dirty="0"/>
                        <a:t>Elastase</a:t>
                      </a:r>
                    </a:p>
                  </a:txBody>
                  <a:tcPr/>
                </a:tc>
                <a:extLst>
                  <a:ext uri="{0D108BD9-81ED-4DB2-BD59-A6C34878D82A}">
                    <a16:rowId xmlns:a16="http://schemas.microsoft.com/office/drawing/2014/main" val="1541710002"/>
                  </a:ext>
                </a:extLst>
              </a:tr>
              <a:tr h="832338">
                <a:tc>
                  <a:txBody>
                    <a:bodyPr/>
                    <a:lstStyle/>
                    <a:p>
                      <a:r>
                        <a:rPr lang="en-US" sz="2400" dirty="0"/>
                        <a:t>Lipases* (lipase, co-lipase, lipase-related protein, phospholipase A2)</a:t>
                      </a:r>
                    </a:p>
                  </a:txBody>
                  <a:tcPr/>
                </a:tc>
                <a:extLst>
                  <a:ext uri="{0D108BD9-81ED-4DB2-BD59-A6C34878D82A}">
                    <a16:rowId xmlns:a16="http://schemas.microsoft.com/office/drawing/2014/main" val="2314770487"/>
                  </a:ext>
                </a:extLst>
              </a:tr>
              <a:tr h="457200">
                <a:tc>
                  <a:txBody>
                    <a:bodyPr/>
                    <a:lstStyle/>
                    <a:p>
                      <a:r>
                        <a:rPr lang="en-US" sz="2400" dirty="0"/>
                        <a:t>Amylase*</a:t>
                      </a:r>
                    </a:p>
                  </a:txBody>
                  <a:tcPr/>
                </a:tc>
                <a:extLst>
                  <a:ext uri="{0D108BD9-81ED-4DB2-BD59-A6C34878D82A}">
                    <a16:rowId xmlns:a16="http://schemas.microsoft.com/office/drawing/2014/main" val="2789931649"/>
                  </a:ext>
                </a:extLst>
              </a:tr>
              <a:tr h="924021">
                <a:tc>
                  <a:txBody>
                    <a:bodyPr/>
                    <a:lstStyle/>
                    <a:p>
                      <a:endParaRPr lang="en-US" sz="2400" dirty="0"/>
                    </a:p>
                  </a:txBody>
                  <a:tcPr/>
                </a:tc>
                <a:extLst>
                  <a:ext uri="{0D108BD9-81ED-4DB2-BD59-A6C34878D82A}">
                    <a16:rowId xmlns:a16="http://schemas.microsoft.com/office/drawing/2014/main" val="787827131"/>
                  </a:ext>
                </a:extLst>
              </a:tr>
            </a:tbl>
          </a:graphicData>
        </a:graphic>
      </p:graphicFrame>
      <p:graphicFrame>
        <p:nvGraphicFramePr>
          <p:cNvPr id="16" name="Content Placeholder 3">
            <a:extLst>
              <a:ext uri="{FF2B5EF4-FFF2-40B4-BE49-F238E27FC236}">
                <a16:creationId xmlns:a16="http://schemas.microsoft.com/office/drawing/2014/main" id="{348339F7-B939-4AD7-1E37-B326E7DC0A08}"/>
              </a:ext>
            </a:extLst>
          </p:cNvPr>
          <p:cNvGraphicFramePr/>
          <p:nvPr>
            <p:extLst>
              <p:ext uri="{D42A27DB-BD31-4B8C-83A1-F6EECF244321}">
                <p14:modId xmlns:p14="http://schemas.microsoft.com/office/powerpoint/2010/main" val="3066258722"/>
              </p:ext>
            </p:extLst>
          </p:nvPr>
        </p:nvGraphicFramePr>
        <p:xfrm>
          <a:off x="6336321" y="1307680"/>
          <a:ext cx="5386755" cy="48352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78920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F316FF-6D6E-F9A9-4BCC-1E48BED6A2E1}"/>
              </a:ext>
            </a:extLst>
          </p:cNvPr>
          <p:cNvSpPr>
            <a:spLocks noGrp="1"/>
          </p:cNvSpPr>
          <p:nvPr>
            <p:ph type="title"/>
          </p:nvPr>
        </p:nvSpPr>
        <p:spPr/>
        <p:txBody>
          <a:bodyPr/>
          <a:lstStyle/>
          <a:p>
            <a:r>
              <a:rPr lang="en-US" dirty="0">
                <a:solidFill>
                  <a:srgbClr val="0070C0"/>
                </a:solidFill>
              </a:rPr>
              <a:t>Pancreatic Ductal Secretion</a:t>
            </a:r>
          </a:p>
        </p:txBody>
      </p:sp>
      <p:sp>
        <p:nvSpPr>
          <p:cNvPr id="4" name="Content Placeholder 3">
            <a:extLst>
              <a:ext uri="{FF2B5EF4-FFF2-40B4-BE49-F238E27FC236}">
                <a16:creationId xmlns:a16="http://schemas.microsoft.com/office/drawing/2014/main" id="{12E7AAF1-450A-FDE1-599E-A9BF8FD37A39}"/>
              </a:ext>
            </a:extLst>
          </p:cNvPr>
          <p:cNvSpPr>
            <a:spLocks noGrp="1"/>
          </p:cNvSpPr>
          <p:nvPr>
            <p:ph idx="1"/>
          </p:nvPr>
        </p:nvSpPr>
        <p:spPr>
          <a:xfrm>
            <a:off x="7104185" y="1883578"/>
            <a:ext cx="4249615" cy="4351338"/>
          </a:xfrm>
        </p:spPr>
        <p:txBody>
          <a:bodyPr/>
          <a:lstStyle/>
          <a:p>
            <a:endParaRPr lang="en-US" dirty="0"/>
          </a:p>
          <a:p>
            <a:r>
              <a:rPr lang="en-US" dirty="0"/>
              <a:t>Cl, HCO3 secreted from ductal cells through CFTR after stimulation with:</a:t>
            </a:r>
          </a:p>
          <a:p>
            <a:pPr lvl="1"/>
            <a:r>
              <a:rPr lang="en-US" dirty="0"/>
              <a:t>Trypsin</a:t>
            </a:r>
          </a:p>
          <a:p>
            <a:pPr lvl="1"/>
            <a:r>
              <a:rPr lang="en-US" dirty="0"/>
              <a:t>Secretin </a:t>
            </a:r>
          </a:p>
          <a:p>
            <a:pPr lvl="1"/>
            <a:r>
              <a:rPr lang="en-US" dirty="0"/>
              <a:t>Hypercalcemia</a:t>
            </a:r>
          </a:p>
          <a:p>
            <a:pPr lvl="1"/>
            <a:r>
              <a:rPr lang="en-US" dirty="0"/>
              <a:t>Danger signals</a:t>
            </a:r>
          </a:p>
        </p:txBody>
      </p:sp>
      <p:pic>
        <p:nvPicPr>
          <p:cNvPr id="5" name="Picture 4">
            <a:extLst>
              <a:ext uri="{FF2B5EF4-FFF2-40B4-BE49-F238E27FC236}">
                <a16:creationId xmlns:a16="http://schemas.microsoft.com/office/drawing/2014/main" id="{06A88EA3-6D60-EC11-1AE9-92F69748E3C5}"/>
              </a:ext>
            </a:extLst>
          </p:cNvPr>
          <p:cNvPicPr>
            <a:picLocks noChangeAspect="1"/>
          </p:cNvPicPr>
          <p:nvPr/>
        </p:nvPicPr>
        <p:blipFill>
          <a:blip r:embed="rId3"/>
          <a:stretch>
            <a:fillRect/>
          </a:stretch>
        </p:blipFill>
        <p:spPr>
          <a:xfrm>
            <a:off x="696315" y="1883578"/>
            <a:ext cx="6407870" cy="3659231"/>
          </a:xfrm>
          <a:prstGeom prst="rect">
            <a:avLst/>
          </a:prstGeom>
        </p:spPr>
      </p:pic>
    </p:spTree>
    <p:extLst>
      <p:ext uri="{BB962C8B-B14F-4D97-AF65-F5344CB8AC3E}">
        <p14:creationId xmlns:p14="http://schemas.microsoft.com/office/powerpoint/2010/main" val="524313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D89BF7-3E05-43D8-F23F-C5B2378EA8E2}"/>
              </a:ext>
            </a:extLst>
          </p:cNvPr>
          <p:cNvSpPr>
            <a:spLocks noGrp="1"/>
          </p:cNvSpPr>
          <p:nvPr>
            <p:ph type="title"/>
          </p:nvPr>
        </p:nvSpPr>
        <p:spPr/>
        <p:txBody>
          <a:bodyPr/>
          <a:lstStyle/>
          <a:p>
            <a:r>
              <a:rPr lang="en-US" dirty="0">
                <a:solidFill>
                  <a:srgbClr val="0070C0"/>
                </a:solidFill>
              </a:rPr>
              <a:t>Pancreas in Macronutrient Absorption</a:t>
            </a:r>
          </a:p>
        </p:txBody>
      </p:sp>
      <p:sp>
        <p:nvSpPr>
          <p:cNvPr id="4" name="Content Placeholder 3">
            <a:extLst>
              <a:ext uri="{FF2B5EF4-FFF2-40B4-BE49-F238E27FC236}">
                <a16:creationId xmlns:a16="http://schemas.microsoft.com/office/drawing/2014/main" id="{8787D53A-DEEE-BC76-6517-6DAF5C18C451}"/>
              </a:ext>
            </a:extLst>
          </p:cNvPr>
          <p:cNvSpPr>
            <a:spLocks noGrp="1"/>
          </p:cNvSpPr>
          <p:nvPr>
            <p:ph idx="1"/>
          </p:nvPr>
        </p:nvSpPr>
        <p:spPr/>
        <p:txBody>
          <a:bodyPr>
            <a:normAutofit/>
          </a:bodyPr>
          <a:lstStyle/>
          <a:p>
            <a:r>
              <a:rPr lang="en-US" b="1" u="sng" dirty="0"/>
              <a:t>Carbohydrates / Protein</a:t>
            </a:r>
            <a:r>
              <a:rPr lang="en-US" dirty="0"/>
              <a:t>: amylase &amp; proteases from salivary glands and gastric mucosa.</a:t>
            </a:r>
          </a:p>
          <a:p>
            <a:pPr lvl="1"/>
            <a:r>
              <a:rPr lang="en-US" dirty="0"/>
              <a:t>Near-normal absorption in EPI.</a:t>
            </a:r>
          </a:p>
          <a:p>
            <a:pPr lvl="1"/>
            <a:endParaRPr lang="en-US" dirty="0"/>
          </a:p>
          <a:p>
            <a:r>
              <a:rPr lang="en-US" b="1" u="sng" dirty="0"/>
              <a:t>Fat</a:t>
            </a:r>
            <a:r>
              <a:rPr lang="en-US" dirty="0"/>
              <a:t>: Pancreatic lipase responsible for 40-70% of total TGL absorption. </a:t>
            </a:r>
          </a:p>
          <a:p>
            <a:pPr lvl="1"/>
            <a:r>
              <a:rPr lang="en-US" dirty="0"/>
              <a:t>TGL lipolysis throughout GI tract, there is no functional redundance of pancreatic lipase. </a:t>
            </a:r>
          </a:p>
          <a:p>
            <a:pPr lvl="1"/>
            <a:r>
              <a:rPr lang="en-US" u="sng" dirty="0"/>
              <a:t>Long chain FA</a:t>
            </a:r>
            <a:r>
              <a:rPr lang="en-US" dirty="0"/>
              <a:t> most affected. </a:t>
            </a:r>
          </a:p>
          <a:p>
            <a:pPr lvl="1"/>
            <a:r>
              <a:rPr lang="en-US" dirty="0"/>
              <a:t>Fat absorption severely affected in EPI. </a:t>
            </a:r>
          </a:p>
          <a:p>
            <a:endParaRPr lang="en-US" dirty="0"/>
          </a:p>
        </p:txBody>
      </p:sp>
      <p:sp>
        <p:nvSpPr>
          <p:cNvPr id="5" name="TextBox 4">
            <a:extLst>
              <a:ext uri="{FF2B5EF4-FFF2-40B4-BE49-F238E27FC236}">
                <a16:creationId xmlns:a16="http://schemas.microsoft.com/office/drawing/2014/main" id="{B6A342DF-E1A6-9F79-5ECE-9AFDD4290B9C}"/>
              </a:ext>
            </a:extLst>
          </p:cNvPr>
          <p:cNvSpPr txBox="1"/>
          <p:nvPr/>
        </p:nvSpPr>
        <p:spPr>
          <a:xfrm>
            <a:off x="5780623" y="5661878"/>
            <a:ext cx="6002215" cy="830997"/>
          </a:xfrm>
          <a:prstGeom prst="rect">
            <a:avLst/>
          </a:prstGeom>
          <a:noFill/>
        </p:spPr>
        <p:txBody>
          <a:bodyPr wrap="square" rtlCol="0">
            <a:spAutoFit/>
          </a:bodyPr>
          <a:lstStyle/>
          <a:p>
            <a:pPr algn="r"/>
            <a:r>
              <a:rPr lang="en-US" sz="1600" dirty="0" err="1"/>
              <a:t>Lindkvist</a:t>
            </a:r>
            <a:r>
              <a:rPr lang="en-US" sz="1600" dirty="0"/>
              <a:t> et al. World J Gastroenterol, 2013</a:t>
            </a:r>
          </a:p>
          <a:p>
            <a:pPr algn="r"/>
            <a:r>
              <a:rPr lang="en-US" sz="1600" dirty="0"/>
              <a:t>Keller et al. Gut, 2005</a:t>
            </a:r>
          </a:p>
          <a:p>
            <a:pPr algn="r"/>
            <a:r>
              <a:rPr lang="en-US" sz="1600" dirty="0" err="1"/>
              <a:t>Fieker</a:t>
            </a:r>
            <a:r>
              <a:rPr lang="en-US" sz="1600" dirty="0"/>
              <a:t> et al. Clin Exp Gastroenterol, 2011</a:t>
            </a:r>
          </a:p>
        </p:txBody>
      </p:sp>
    </p:spTree>
    <p:extLst>
      <p:ext uri="{BB962C8B-B14F-4D97-AF65-F5344CB8AC3E}">
        <p14:creationId xmlns:p14="http://schemas.microsoft.com/office/powerpoint/2010/main" val="2768093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9DEE162C-27DF-4C6D-6D5C-3997A7582938}"/>
              </a:ext>
            </a:extLst>
          </p:cNvPr>
          <p:cNvSpPr>
            <a:spLocks noGrp="1"/>
          </p:cNvSpPr>
          <p:nvPr>
            <p:ph type="title"/>
          </p:nvPr>
        </p:nvSpPr>
        <p:spPr>
          <a:xfrm>
            <a:off x="457200" y="922284"/>
            <a:ext cx="11277600" cy="1333500"/>
          </a:xfrm>
        </p:spPr>
        <p:txBody>
          <a:bodyPr anchor="t">
            <a:normAutofit/>
          </a:bodyPr>
          <a:lstStyle/>
          <a:p>
            <a:r>
              <a:rPr lang="en-US" sz="4000" dirty="0">
                <a:solidFill>
                  <a:srgbClr val="0070C0"/>
                </a:solidFill>
              </a:rPr>
              <a:t>B. Fat Absorption</a:t>
            </a:r>
          </a:p>
        </p:txBody>
      </p:sp>
    </p:spTree>
    <p:extLst>
      <p:ext uri="{BB962C8B-B14F-4D97-AF65-F5344CB8AC3E}">
        <p14:creationId xmlns:p14="http://schemas.microsoft.com/office/powerpoint/2010/main" val="3906965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9DEE162C-27DF-4C6D-6D5C-3997A7582938}"/>
              </a:ext>
            </a:extLst>
          </p:cNvPr>
          <p:cNvSpPr>
            <a:spLocks noGrp="1"/>
          </p:cNvSpPr>
          <p:nvPr>
            <p:ph type="title"/>
          </p:nvPr>
        </p:nvSpPr>
        <p:spPr>
          <a:xfrm>
            <a:off x="457200" y="922284"/>
            <a:ext cx="11277600" cy="1333500"/>
          </a:xfrm>
        </p:spPr>
        <p:txBody>
          <a:bodyPr anchor="t">
            <a:normAutofit/>
          </a:bodyPr>
          <a:lstStyle/>
          <a:p>
            <a:r>
              <a:rPr lang="en-US" sz="4000" dirty="0">
                <a:solidFill>
                  <a:srgbClr val="0070C0"/>
                </a:solidFill>
              </a:rPr>
              <a:t>Conflicts of Interest</a:t>
            </a:r>
          </a:p>
        </p:txBody>
      </p:sp>
      <p:sp>
        <p:nvSpPr>
          <p:cNvPr id="4" name="Content Placeholder 3">
            <a:extLst>
              <a:ext uri="{FF2B5EF4-FFF2-40B4-BE49-F238E27FC236}">
                <a16:creationId xmlns:a16="http://schemas.microsoft.com/office/drawing/2014/main" id="{C9C415A6-872A-A35F-B58E-A5548510CB48}"/>
              </a:ext>
            </a:extLst>
          </p:cNvPr>
          <p:cNvSpPr>
            <a:spLocks noGrp="1"/>
          </p:cNvSpPr>
          <p:nvPr>
            <p:ph idx="1"/>
          </p:nvPr>
        </p:nvSpPr>
        <p:spPr>
          <a:xfrm>
            <a:off x="838200" y="2377972"/>
            <a:ext cx="10515600" cy="3557744"/>
          </a:xfrm>
        </p:spPr>
        <p:txBody>
          <a:bodyPr/>
          <a:lstStyle/>
          <a:p>
            <a:pPr marL="0" indent="0" algn="ctr">
              <a:lnSpc>
                <a:spcPct val="150000"/>
              </a:lnSpc>
              <a:buNone/>
            </a:pPr>
            <a:r>
              <a:rPr lang="en-US" sz="2800" dirty="0"/>
              <a:t>Recipient of Industry Grant (</a:t>
            </a:r>
            <a:r>
              <a:rPr lang="en-US" sz="2800" dirty="0" err="1"/>
              <a:t>Alcresta</a:t>
            </a:r>
            <a:r>
              <a:rPr lang="en-US" sz="2800" dirty="0"/>
              <a:t>, Inc.) to conduct PRPCT on Exocrine Pancreatic Insufficiency (EPI) in pts with </a:t>
            </a:r>
            <a:r>
              <a:rPr lang="en-US" sz="2800" dirty="0" err="1"/>
              <a:t>MultiOrgan</a:t>
            </a:r>
            <a:r>
              <a:rPr lang="en-US" sz="2800" dirty="0"/>
              <a:t> Failure (MOF) in Critical Care</a:t>
            </a:r>
          </a:p>
        </p:txBody>
      </p:sp>
    </p:spTree>
    <p:extLst>
      <p:ext uri="{BB962C8B-B14F-4D97-AF65-F5344CB8AC3E}">
        <p14:creationId xmlns:p14="http://schemas.microsoft.com/office/powerpoint/2010/main" val="3249930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046DA-2278-4263-C6C2-8C5DC1E5676D}"/>
            </a:ext>
          </a:extLst>
        </p:cNvPr>
        <p:cNvGrpSpPr/>
        <p:nvPr/>
      </p:nvGrpSpPr>
      <p:grpSpPr>
        <a:xfrm>
          <a:off x="0" y="0"/>
          <a:ext cx="0" cy="0"/>
          <a:chOff x="0" y="0"/>
          <a:chExt cx="0" cy="0"/>
        </a:xfrm>
      </p:grpSpPr>
      <p:sp>
        <p:nvSpPr>
          <p:cNvPr id="14" name="Title 2">
            <a:extLst>
              <a:ext uri="{FF2B5EF4-FFF2-40B4-BE49-F238E27FC236}">
                <a16:creationId xmlns:a16="http://schemas.microsoft.com/office/drawing/2014/main" id="{7A672235-4C20-E29F-2498-715EF1A0B42B}"/>
              </a:ext>
            </a:extLst>
          </p:cNvPr>
          <p:cNvSpPr>
            <a:spLocks noGrp="1"/>
          </p:cNvSpPr>
          <p:nvPr>
            <p:ph type="title"/>
          </p:nvPr>
        </p:nvSpPr>
        <p:spPr>
          <a:xfrm>
            <a:off x="457200" y="922284"/>
            <a:ext cx="11277600" cy="1333500"/>
          </a:xfrm>
        </p:spPr>
        <p:txBody>
          <a:bodyPr anchor="t">
            <a:normAutofit/>
          </a:bodyPr>
          <a:lstStyle/>
          <a:p>
            <a:r>
              <a:rPr lang="en-US" sz="4000" dirty="0">
                <a:solidFill>
                  <a:srgbClr val="0070C0"/>
                </a:solidFill>
              </a:rPr>
              <a:t>Normal </a:t>
            </a:r>
            <a:r>
              <a:rPr lang="en-US" sz="4000" b="1" dirty="0">
                <a:solidFill>
                  <a:srgbClr val="0070C0"/>
                </a:solidFill>
              </a:rPr>
              <a:t>Fat</a:t>
            </a:r>
            <a:r>
              <a:rPr lang="en-US" sz="4000" dirty="0">
                <a:solidFill>
                  <a:srgbClr val="0070C0"/>
                </a:solidFill>
              </a:rPr>
              <a:t> Digestion &amp; Absorption</a:t>
            </a:r>
          </a:p>
        </p:txBody>
      </p:sp>
      <p:sp>
        <p:nvSpPr>
          <p:cNvPr id="4" name="Content Placeholder 3">
            <a:extLst>
              <a:ext uri="{FF2B5EF4-FFF2-40B4-BE49-F238E27FC236}">
                <a16:creationId xmlns:a16="http://schemas.microsoft.com/office/drawing/2014/main" id="{725ABCC1-1E7A-0DF7-E93E-85F12941C254}"/>
              </a:ext>
            </a:extLst>
          </p:cNvPr>
          <p:cNvSpPr>
            <a:spLocks noGrp="1"/>
          </p:cNvSpPr>
          <p:nvPr>
            <p:ph idx="1"/>
          </p:nvPr>
        </p:nvSpPr>
        <p:spPr/>
        <p:txBody>
          <a:bodyPr/>
          <a:lstStyle/>
          <a:p>
            <a:pPr>
              <a:lnSpc>
                <a:spcPct val="150000"/>
              </a:lnSpc>
            </a:pPr>
            <a:r>
              <a:rPr lang="en-US" sz="2800" dirty="0"/>
              <a:t>Pancreas is key!!!</a:t>
            </a:r>
          </a:p>
          <a:p>
            <a:pPr lvl="1">
              <a:lnSpc>
                <a:spcPct val="150000"/>
              </a:lnSpc>
            </a:pPr>
            <a:r>
              <a:rPr lang="en-US" dirty="0"/>
              <a:t>Protein &amp; carbs may also be digested with a severely affected pancreas.</a:t>
            </a:r>
          </a:p>
          <a:p>
            <a:pPr>
              <a:lnSpc>
                <a:spcPct val="150000"/>
              </a:lnSpc>
            </a:pPr>
            <a:r>
              <a:rPr lang="en-US" dirty="0"/>
              <a:t>  Fat: 2</a:t>
            </a:r>
            <a:r>
              <a:rPr lang="en-US" baseline="30000" dirty="0"/>
              <a:t>nd</a:t>
            </a:r>
            <a:r>
              <a:rPr lang="en-US" dirty="0"/>
              <a:t> most common energy fuel for human body</a:t>
            </a:r>
          </a:p>
          <a:p>
            <a:pPr lvl="1">
              <a:lnSpc>
                <a:spcPct val="150000"/>
              </a:lnSpc>
            </a:pPr>
            <a:r>
              <a:rPr lang="en-US" dirty="0"/>
              <a:t>35-45% of daily caloric expenditure</a:t>
            </a:r>
          </a:p>
          <a:p>
            <a:pPr lvl="1">
              <a:lnSpc>
                <a:spcPct val="150000"/>
              </a:lnSpc>
            </a:pPr>
            <a:r>
              <a:rPr lang="en-US" dirty="0"/>
              <a:t>1 gm fat oxidized </a:t>
            </a:r>
            <a:r>
              <a:rPr lang="en-US" dirty="0">
                <a:sym typeface="Wingdings" pitchFamily="2" charset="2"/>
              </a:rPr>
              <a:t> 9 Kcal of energy</a:t>
            </a:r>
            <a:endParaRPr lang="en-US" dirty="0"/>
          </a:p>
        </p:txBody>
      </p:sp>
      <p:pic>
        <p:nvPicPr>
          <p:cNvPr id="2" name="Picture 1" descr="A green and white rectangular sign with black text&#10;&#10;Description automatically generated">
            <a:extLst>
              <a:ext uri="{FF2B5EF4-FFF2-40B4-BE49-F238E27FC236}">
                <a16:creationId xmlns:a16="http://schemas.microsoft.com/office/drawing/2014/main" id="{20E1CC18-A9DD-B61D-0AD8-993C63C5BF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4315" y="4837847"/>
            <a:ext cx="4573408" cy="1718579"/>
          </a:xfrm>
          <a:prstGeom prst="rect">
            <a:avLst/>
          </a:prstGeom>
          <a:ln>
            <a:solidFill>
              <a:schemeClr val="accent1"/>
            </a:solidFill>
          </a:ln>
        </p:spPr>
      </p:pic>
    </p:spTree>
    <p:extLst>
      <p:ext uri="{BB962C8B-B14F-4D97-AF65-F5344CB8AC3E}">
        <p14:creationId xmlns:p14="http://schemas.microsoft.com/office/powerpoint/2010/main" val="2254708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93FB1-760D-7A3D-3371-71ABCBE9D16B}"/>
            </a:ext>
          </a:extLst>
        </p:cNvPr>
        <p:cNvGrpSpPr/>
        <p:nvPr/>
      </p:nvGrpSpPr>
      <p:grpSpPr>
        <a:xfrm>
          <a:off x="0" y="0"/>
          <a:ext cx="0" cy="0"/>
          <a:chOff x="0" y="0"/>
          <a:chExt cx="0" cy="0"/>
        </a:xfrm>
      </p:grpSpPr>
      <p:sp>
        <p:nvSpPr>
          <p:cNvPr id="14" name="Title 2">
            <a:extLst>
              <a:ext uri="{FF2B5EF4-FFF2-40B4-BE49-F238E27FC236}">
                <a16:creationId xmlns:a16="http://schemas.microsoft.com/office/drawing/2014/main" id="{1C8FBCB4-E2F5-E107-F9B0-5FD425C3F08B}"/>
              </a:ext>
            </a:extLst>
          </p:cNvPr>
          <p:cNvSpPr>
            <a:spLocks noGrp="1"/>
          </p:cNvSpPr>
          <p:nvPr>
            <p:ph type="title"/>
          </p:nvPr>
        </p:nvSpPr>
        <p:spPr>
          <a:xfrm>
            <a:off x="457200" y="564749"/>
            <a:ext cx="11277600" cy="1333500"/>
          </a:xfrm>
        </p:spPr>
        <p:txBody>
          <a:bodyPr anchor="t">
            <a:normAutofit/>
          </a:bodyPr>
          <a:lstStyle/>
          <a:p>
            <a:pPr algn="ctr"/>
            <a:r>
              <a:rPr lang="en-US" sz="4000" dirty="0">
                <a:solidFill>
                  <a:srgbClr val="0070C0"/>
                </a:solidFill>
              </a:rPr>
              <a:t>Dietary Fat</a:t>
            </a:r>
          </a:p>
        </p:txBody>
      </p:sp>
      <p:pic>
        <p:nvPicPr>
          <p:cNvPr id="3" name="Content Placeholder 2" descr="A black lines with numbers&#10;&#10;Description automatically generated with medium confidence">
            <a:extLst>
              <a:ext uri="{FF2B5EF4-FFF2-40B4-BE49-F238E27FC236}">
                <a16:creationId xmlns:a16="http://schemas.microsoft.com/office/drawing/2014/main" id="{5CA984ED-AF82-3270-E19E-849CB2E2436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60070" y="2604447"/>
            <a:ext cx="3733800" cy="1625600"/>
          </a:xfrm>
          <a:ln>
            <a:solidFill>
              <a:schemeClr val="accent1"/>
            </a:solidFill>
          </a:ln>
        </p:spPr>
      </p:pic>
      <p:sp>
        <p:nvSpPr>
          <p:cNvPr id="7" name="TextBox 6">
            <a:extLst>
              <a:ext uri="{FF2B5EF4-FFF2-40B4-BE49-F238E27FC236}">
                <a16:creationId xmlns:a16="http://schemas.microsoft.com/office/drawing/2014/main" id="{31911BC7-9099-F91D-399F-44E211C791FD}"/>
              </a:ext>
            </a:extLst>
          </p:cNvPr>
          <p:cNvSpPr txBox="1"/>
          <p:nvPr/>
        </p:nvSpPr>
        <p:spPr>
          <a:xfrm>
            <a:off x="1796141" y="1921995"/>
            <a:ext cx="3461658" cy="523220"/>
          </a:xfrm>
          <a:prstGeom prst="rect">
            <a:avLst/>
          </a:prstGeom>
          <a:noFill/>
        </p:spPr>
        <p:txBody>
          <a:bodyPr wrap="square" rtlCol="0">
            <a:spAutoFit/>
          </a:bodyPr>
          <a:lstStyle/>
          <a:p>
            <a:pPr algn="ctr"/>
            <a:r>
              <a:rPr lang="en-US" sz="2800" b="1" dirty="0">
                <a:solidFill>
                  <a:srgbClr val="0070C0"/>
                </a:solidFill>
              </a:rPr>
              <a:t>Triglycerides (TGL)</a:t>
            </a:r>
          </a:p>
        </p:txBody>
      </p:sp>
      <p:sp>
        <p:nvSpPr>
          <p:cNvPr id="10" name="TextBox 9">
            <a:extLst>
              <a:ext uri="{FF2B5EF4-FFF2-40B4-BE49-F238E27FC236}">
                <a16:creationId xmlns:a16="http://schemas.microsoft.com/office/drawing/2014/main" id="{6AA7FD58-DC12-8D2C-9E30-21C559586AC8}"/>
              </a:ext>
            </a:extLst>
          </p:cNvPr>
          <p:cNvSpPr txBox="1"/>
          <p:nvPr/>
        </p:nvSpPr>
        <p:spPr>
          <a:xfrm>
            <a:off x="504892" y="4629743"/>
            <a:ext cx="6518387" cy="1631216"/>
          </a:xfrm>
          <a:prstGeom prst="rect">
            <a:avLst/>
          </a:prstGeom>
          <a:noFill/>
        </p:spPr>
        <p:txBody>
          <a:bodyPr wrap="none" rtlCol="0">
            <a:spAutoFit/>
          </a:bodyPr>
          <a:lstStyle/>
          <a:p>
            <a:pPr marL="285750" indent="-285750">
              <a:buFont typeface="Arial" panose="020B0604020202020204" pitchFamily="34" charset="0"/>
              <a:buChar char="•"/>
            </a:pPr>
            <a:r>
              <a:rPr lang="en-US" sz="2000" dirty="0"/>
              <a:t>Glycerol + 3 Fatty Acids (FA) (long, medium, or short chain)</a:t>
            </a:r>
          </a:p>
          <a:p>
            <a:pPr marL="285750" indent="-285750">
              <a:buFont typeface="Arial" panose="020B0604020202020204" pitchFamily="34" charset="0"/>
              <a:buChar char="•"/>
            </a:pPr>
            <a:r>
              <a:rPr lang="en-US" sz="2000" dirty="0"/>
              <a:t>Cell wall homeostasis </a:t>
            </a:r>
          </a:p>
          <a:p>
            <a:pPr marL="285750" indent="-285750">
              <a:buFont typeface="Arial" panose="020B0604020202020204" pitchFamily="34" charset="0"/>
              <a:buChar char="•"/>
            </a:pPr>
            <a:r>
              <a:rPr lang="en-US" sz="2000" dirty="0"/>
              <a:t>Fat-soluble nutrient transport </a:t>
            </a:r>
          </a:p>
          <a:p>
            <a:pPr marL="285750" indent="-285750">
              <a:buFont typeface="Arial" panose="020B0604020202020204" pitchFamily="34" charset="0"/>
              <a:buChar char="•"/>
            </a:pPr>
            <a:r>
              <a:rPr lang="en-US" sz="2000" u="sng" dirty="0"/>
              <a:t>Immediate</a:t>
            </a:r>
            <a:r>
              <a:rPr lang="en-US" sz="2000" dirty="0"/>
              <a:t> </a:t>
            </a:r>
            <a:r>
              <a:rPr lang="en-US" sz="2000" u="sng" dirty="0"/>
              <a:t>energy</a:t>
            </a:r>
            <a:r>
              <a:rPr lang="en-US" sz="2000" dirty="0"/>
              <a:t> source</a:t>
            </a:r>
          </a:p>
          <a:p>
            <a:pPr marL="285750" indent="-285750">
              <a:buFont typeface="Arial" panose="020B0604020202020204" pitchFamily="34" charset="0"/>
              <a:buChar char="•"/>
            </a:pPr>
            <a:r>
              <a:rPr lang="en-US" sz="2000" u="sng" dirty="0"/>
              <a:t>Energy</a:t>
            </a:r>
            <a:r>
              <a:rPr lang="en-US" sz="2000" dirty="0"/>
              <a:t> </a:t>
            </a:r>
            <a:r>
              <a:rPr lang="en-US" sz="2000" u="sng" dirty="0"/>
              <a:t>storage</a:t>
            </a:r>
            <a:r>
              <a:rPr lang="en-US" sz="2000" dirty="0"/>
              <a:t> in body fat </a:t>
            </a:r>
          </a:p>
        </p:txBody>
      </p:sp>
      <p:sp>
        <p:nvSpPr>
          <p:cNvPr id="13" name="Down Arrow 12">
            <a:extLst>
              <a:ext uri="{FF2B5EF4-FFF2-40B4-BE49-F238E27FC236}">
                <a16:creationId xmlns:a16="http://schemas.microsoft.com/office/drawing/2014/main" id="{74F21009-A48D-F53B-EBB9-7A6967F08E0D}"/>
              </a:ext>
            </a:extLst>
          </p:cNvPr>
          <p:cNvSpPr/>
          <p:nvPr/>
        </p:nvSpPr>
        <p:spPr>
          <a:xfrm rot="2599891">
            <a:off x="5361449" y="1162264"/>
            <a:ext cx="130629" cy="83678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5481F8DC-4D46-BE93-8D4E-03138E99359F}"/>
              </a:ext>
            </a:extLst>
          </p:cNvPr>
          <p:cNvGrpSpPr/>
          <p:nvPr/>
        </p:nvGrpSpPr>
        <p:grpSpPr>
          <a:xfrm>
            <a:off x="6798132" y="1155299"/>
            <a:ext cx="5267096" cy="5086270"/>
            <a:chOff x="6685425" y="1174689"/>
            <a:chExt cx="5267096" cy="5086270"/>
          </a:xfrm>
        </p:grpSpPr>
        <p:grpSp>
          <p:nvGrpSpPr>
            <p:cNvPr id="12" name="Group 11">
              <a:extLst>
                <a:ext uri="{FF2B5EF4-FFF2-40B4-BE49-F238E27FC236}">
                  <a16:creationId xmlns:a16="http://schemas.microsoft.com/office/drawing/2014/main" id="{231A822F-0804-8ED3-6887-E59DB43DDE3F}"/>
                </a:ext>
              </a:extLst>
            </p:cNvPr>
            <p:cNvGrpSpPr/>
            <p:nvPr/>
          </p:nvGrpSpPr>
          <p:grpSpPr>
            <a:xfrm>
              <a:off x="6934203" y="1921995"/>
              <a:ext cx="5018318" cy="4338964"/>
              <a:chOff x="6487882" y="1239543"/>
              <a:chExt cx="5018318" cy="4338964"/>
            </a:xfrm>
          </p:grpSpPr>
          <p:grpSp>
            <p:nvGrpSpPr>
              <p:cNvPr id="9" name="Group 8">
                <a:extLst>
                  <a:ext uri="{FF2B5EF4-FFF2-40B4-BE49-F238E27FC236}">
                    <a16:creationId xmlns:a16="http://schemas.microsoft.com/office/drawing/2014/main" id="{920CE9AB-EFFE-DBF7-E358-84839BFB8D03}"/>
                  </a:ext>
                </a:extLst>
              </p:cNvPr>
              <p:cNvGrpSpPr/>
              <p:nvPr/>
            </p:nvGrpSpPr>
            <p:grpSpPr>
              <a:xfrm>
                <a:off x="6487882" y="1239543"/>
                <a:ext cx="3461658" cy="2309199"/>
                <a:chOff x="6496052" y="1120948"/>
                <a:chExt cx="3461658" cy="2309199"/>
              </a:xfrm>
            </p:grpSpPr>
            <p:pic>
              <p:nvPicPr>
                <p:cNvPr id="6" name="Picture 5" descr="A chemical formula of a molecule&#10;&#10;Description automatically generated">
                  <a:extLst>
                    <a:ext uri="{FF2B5EF4-FFF2-40B4-BE49-F238E27FC236}">
                      <a16:creationId xmlns:a16="http://schemas.microsoft.com/office/drawing/2014/main" id="{53294EC8-41ED-664D-E2E4-7DE0264B0C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2560" y="1803400"/>
                  <a:ext cx="2748642" cy="1626747"/>
                </a:xfrm>
                <a:prstGeom prst="rect">
                  <a:avLst/>
                </a:prstGeom>
                <a:ln>
                  <a:solidFill>
                    <a:schemeClr val="accent1"/>
                  </a:solidFill>
                </a:ln>
              </p:spPr>
            </p:pic>
            <p:sp>
              <p:nvSpPr>
                <p:cNvPr id="8" name="TextBox 7">
                  <a:extLst>
                    <a:ext uri="{FF2B5EF4-FFF2-40B4-BE49-F238E27FC236}">
                      <a16:creationId xmlns:a16="http://schemas.microsoft.com/office/drawing/2014/main" id="{05AD9BEA-4B52-FCF9-67FF-82BDF2FA0137}"/>
                    </a:ext>
                  </a:extLst>
                </p:cNvPr>
                <p:cNvSpPr txBox="1"/>
                <p:nvPr/>
              </p:nvSpPr>
              <p:spPr>
                <a:xfrm>
                  <a:off x="6496052" y="1120948"/>
                  <a:ext cx="3461658" cy="523220"/>
                </a:xfrm>
                <a:prstGeom prst="rect">
                  <a:avLst/>
                </a:prstGeom>
                <a:noFill/>
              </p:spPr>
              <p:txBody>
                <a:bodyPr wrap="square" rtlCol="0">
                  <a:spAutoFit/>
                </a:bodyPr>
                <a:lstStyle/>
                <a:p>
                  <a:pPr algn="ctr"/>
                  <a:r>
                    <a:rPr lang="en-US" sz="2800" b="1" dirty="0">
                      <a:solidFill>
                        <a:srgbClr val="0070C0"/>
                      </a:solidFill>
                    </a:rPr>
                    <a:t>Cholesterol (Chol)</a:t>
                  </a:r>
                </a:p>
              </p:txBody>
            </p:sp>
          </p:grpSp>
          <p:sp>
            <p:nvSpPr>
              <p:cNvPr id="11" name="TextBox 10">
                <a:extLst>
                  <a:ext uri="{FF2B5EF4-FFF2-40B4-BE49-F238E27FC236}">
                    <a16:creationId xmlns:a16="http://schemas.microsoft.com/office/drawing/2014/main" id="{9587F8B6-D16E-879E-0713-BD349EC9A81E}"/>
                  </a:ext>
                </a:extLst>
              </p:cNvPr>
              <p:cNvSpPr txBox="1"/>
              <p:nvPr/>
            </p:nvSpPr>
            <p:spPr>
              <a:xfrm>
                <a:off x="6487882" y="3947291"/>
                <a:ext cx="5018318"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t>Sterol nucleus</a:t>
                </a:r>
              </a:p>
              <a:p>
                <a:pPr marL="285750" indent="-285750">
                  <a:buFont typeface="Arial" panose="020B0604020202020204" pitchFamily="34" charset="0"/>
                  <a:buChar char="•"/>
                </a:pPr>
                <a:r>
                  <a:rPr lang="en-US" sz="2000" dirty="0"/>
                  <a:t>Broken down by bile salts</a:t>
                </a:r>
              </a:p>
              <a:p>
                <a:pPr marL="285750" indent="-285750">
                  <a:buFont typeface="Arial" panose="020B0604020202020204" pitchFamily="34" charset="0"/>
                  <a:buChar char="•"/>
                </a:pPr>
                <a:r>
                  <a:rPr lang="en-US" sz="2000" dirty="0"/>
                  <a:t>Energy source </a:t>
                </a:r>
              </a:p>
              <a:p>
                <a:pPr marL="285750" indent="-285750">
                  <a:buFont typeface="Arial" panose="020B0604020202020204" pitchFamily="34" charset="0"/>
                  <a:buChar char="•"/>
                </a:pPr>
                <a:r>
                  <a:rPr lang="en-US" sz="2000" dirty="0"/>
                  <a:t>Cell wall component</a:t>
                </a:r>
              </a:p>
              <a:p>
                <a:pPr marL="285750" indent="-285750">
                  <a:buFont typeface="Arial" panose="020B0604020202020204" pitchFamily="34" charset="0"/>
                  <a:buChar char="•"/>
                </a:pPr>
                <a:r>
                  <a:rPr lang="en-US" sz="2000" dirty="0"/>
                  <a:t>Synthesis for steroid hormones, bile, Vit D</a:t>
                </a:r>
              </a:p>
            </p:txBody>
          </p:sp>
        </p:grpSp>
        <p:sp>
          <p:nvSpPr>
            <p:cNvPr id="15" name="Down Arrow 14">
              <a:extLst>
                <a:ext uri="{FF2B5EF4-FFF2-40B4-BE49-F238E27FC236}">
                  <a16:creationId xmlns:a16="http://schemas.microsoft.com/office/drawing/2014/main" id="{5AD1AEFF-F37E-E125-83F7-938A41084033}"/>
                </a:ext>
              </a:extLst>
            </p:cNvPr>
            <p:cNvSpPr/>
            <p:nvPr/>
          </p:nvSpPr>
          <p:spPr>
            <a:xfrm rot="19185774">
              <a:off x="6685425" y="1174689"/>
              <a:ext cx="130629" cy="83678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4576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D5817-592A-6562-C983-F11FE020E4EA}"/>
            </a:ext>
          </a:extLst>
        </p:cNvPr>
        <p:cNvGrpSpPr/>
        <p:nvPr/>
      </p:nvGrpSpPr>
      <p:grpSpPr>
        <a:xfrm>
          <a:off x="0" y="0"/>
          <a:ext cx="0" cy="0"/>
          <a:chOff x="0" y="0"/>
          <a:chExt cx="0" cy="0"/>
        </a:xfrm>
      </p:grpSpPr>
      <p:sp>
        <p:nvSpPr>
          <p:cNvPr id="14" name="Title 2">
            <a:extLst>
              <a:ext uri="{FF2B5EF4-FFF2-40B4-BE49-F238E27FC236}">
                <a16:creationId xmlns:a16="http://schemas.microsoft.com/office/drawing/2014/main" id="{B696B171-7358-D013-89C7-8D26CB786030}"/>
              </a:ext>
            </a:extLst>
          </p:cNvPr>
          <p:cNvSpPr>
            <a:spLocks noGrp="1"/>
          </p:cNvSpPr>
          <p:nvPr>
            <p:ph type="title"/>
          </p:nvPr>
        </p:nvSpPr>
        <p:spPr>
          <a:xfrm>
            <a:off x="527164" y="185850"/>
            <a:ext cx="11277600" cy="1333500"/>
          </a:xfrm>
        </p:spPr>
        <p:txBody>
          <a:bodyPr anchor="t">
            <a:normAutofit/>
          </a:bodyPr>
          <a:lstStyle/>
          <a:p>
            <a:pPr algn="ctr"/>
            <a:r>
              <a:rPr lang="en-US" sz="4000" dirty="0">
                <a:solidFill>
                  <a:srgbClr val="0070C0"/>
                </a:solidFill>
              </a:rPr>
              <a:t>Normal </a:t>
            </a:r>
            <a:r>
              <a:rPr lang="en-US" sz="4000" b="1" dirty="0">
                <a:solidFill>
                  <a:srgbClr val="0070C0"/>
                </a:solidFill>
              </a:rPr>
              <a:t>Fat</a:t>
            </a:r>
            <a:r>
              <a:rPr lang="en-US" sz="4000" dirty="0">
                <a:solidFill>
                  <a:srgbClr val="0070C0"/>
                </a:solidFill>
              </a:rPr>
              <a:t> Digestion &amp; Absorption</a:t>
            </a:r>
          </a:p>
        </p:txBody>
      </p:sp>
      <p:pic>
        <p:nvPicPr>
          <p:cNvPr id="5" name="Content Placeholder 4">
            <a:extLst>
              <a:ext uri="{FF2B5EF4-FFF2-40B4-BE49-F238E27FC236}">
                <a16:creationId xmlns:a16="http://schemas.microsoft.com/office/drawing/2014/main" id="{F91A5211-8FE8-4E55-38CC-59CFB7431667}"/>
              </a:ext>
            </a:extLst>
          </p:cNvPr>
          <p:cNvPicPr>
            <a:picLocks noGrp="1" noChangeAspect="1"/>
          </p:cNvPicPr>
          <p:nvPr>
            <p:ph idx="1"/>
          </p:nvPr>
        </p:nvPicPr>
        <p:blipFill>
          <a:blip r:embed="rId3"/>
          <a:stretch>
            <a:fillRect/>
          </a:stretch>
        </p:blipFill>
        <p:spPr>
          <a:xfrm>
            <a:off x="740228" y="1181893"/>
            <a:ext cx="5425736" cy="5425736"/>
          </a:xfrm>
        </p:spPr>
      </p:pic>
      <p:sp>
        <p:nvSpPr>
          <p:cNvPr id="6" name="TextBox 5">
            <a:extLst>
              <a:ext uri="{FF2B5EF4-FFF2-40B4-BE49-F238E27FC236}">
                <a16:creationId xmlns:a16="http://schemas.microsoft.com/office/drawing/2014/main" id="{34E57AEC-22AF-FA30-A358-E166A5639DEA}"/>
              </a:ext>
            </a:extLst>
          </p:cNvPr>
          <p:cNvSpPr txBox="1"/>
          <p:nvPr/>
        </p:nvSpPr>
        <p:spPr>
          <a:xfrm>
            <a:off x="6235928" y="1181893"/>
            <a:ext cx="5568836" cy="5324535"/>
          </a:xfrm>
          <a:prstGeom prst="rect">
            <a:avLst/>
          </a:prstGeom>
          <a:noFill/>
        </p:spPr>
        <p:txBody>
          <a:bodyPr wrap="square" rtlCol="0">
            <a:spAutoFit/>
          </a:bodyPr>
          <a:lstStyle/>
          <a:p>
            <a:pPr marL="285750" indent="-285750">
              <a:buFont typeface="Arial" panose="020B0604020202020204" pitchFamily="34" charset="0"/>
              <a:buChar char="•"/>
            </a:pPr>
            <a:r>
              <a:rPr lang="en-US" sz="2000" dirty="0"/>
              <a:t>Fat hydrolysis starts in mouth &amp; stomach. </a:t>
            </a:r>
          </a:p>
          <a:p>
            <a:endParaRPr lang="en-US" sz="2000" dirty="0"/>
          </a:p>
          <a:p>
            <a:pPr marL="285750" indent="-285750">
              <a:buFont typeface="Arial" panose="020B0604020202020204" pitchFamily="34" charset="0"/>
              <a:buChar char="•"/>
            </a:pPr>
            <a:r>
              <a:rPr lang="en-US" sz="2000" dirty="0"/>
              <a:t>90% of fat hydrolysis takes place with </a:t>
            </a:r>
            <a:r>
              <a:rPr lang="en-US" sz="2000" u="sng" dirty="0"/>
              <a:t>pancreatic lipases in proximal small intestine.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Cholesterol broken down by bile salts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Release of fatty acids:</a:t>
            </a:r>
          </a:p>
          <a:p>
            <a:pPr marL="742950" lvl="1" indent="-285750">
              <a:buFont typeface="Arial" panose="020B0604020202020204" pitchFamily="34" charset="0"/>
              <a:buChar char="•"/>
            </a:pPr>
            <a:r>
              <a:rPr lang="en-US" sz="2000" b="1" i="1" u="sng" dirty="0"/>
              <a:t>Long-chain</a:t>
            </a:r>
            <a:r>
              <a:rPr lang="en-US" sz="2000" dirty="0"/>
              <a:t> (</a:t>
            </a:r>
            <a:r>
              <a:rPr lang="en-US" sz="2000" dirty="0">
                <a:solidFill>
                  <a:srgbClr val="FF0000"/>
                </a:solidFill>
              </a:rPr>
              <a:t>fat-soluble</a:t>
            </a:r>
            <a:r>
              <a:rPr lang="en-US" sz="2000" dirty="0"/>
              <a:t>): packaged into chylomicrons, transport into lymphatic system, fat</a:t>
            </a:r>
          </a:p>
          <a:p>
            <a:pPr marL="1200150" lvl="2" indent="-285750">
              <a:buFont typeface="Arial" panose="020B0604020202020204" pitchFamily="34" charset="0"/>
              <a:buChar char="•"/>
            </a:pPr>
            <a:r>
              <a:rPr lang="en-US" sz="2000" dirty="0"/>
              <a:t>Main energy storage (multiple high-energy bonds)</a:t>
            </a:r>
          </a:p>
          <a:p>
            <a:pPr marL="1200150" lvl="2" indent="-285750">
              <a:buFont typeface="Arial" panose="020B0604020202020204" pitchFamily="34" charset="0"/>
              <a:buChar char="•"/>
            </a:pPr>
            <a:r>
              <a:rPr lang="en-US" sz="2000" u="sng" dirty="0"/>
              <a:t>Essential</a:t>
            </a:r>
            <a:r>
              <a:rPr lang="en-US" sz="2000" dirty="0"/>
              <a:t>: Linoleic, linolenic only in diet  </a:t>
            </a:r>
          </a:p>
          <a:p>
            <a:pPr marL="742950" lvl="1" indent="-285750">
              <a:buFont typeface="Arial" panose="020B0604020202020204" pitchFamily="34" charset="0"/>
              <a:buChar char="•"/>
            </a:pPr>
            <a:r>
              <a:rPr lang="en-US" sz="2000" b="1" i="1" u="sng" dirty="0"/>
              <a:t>Medium, short-chain</a:t>
            </a:r>
            <a:r>
              <a:rPr lang="en-US" sz="2000" dirty="0"/>
              <a:t> (water-soluble): absorbed directly into portal circulation</a:t>
            </a:r>
          </a:p>
          <a:p>
            <a:pPr marL="1200150" lvl="2" indent="-285750">
              <a:buFont typeface="Arial" panose="020B0604020202020204" pitchFamily="34" charset="0"/>
              <a:buChar char="•"/>
            </a:pPr>
            <a:r>
              <a:rPr lang="en-US" sz="2000" dirty="0"/>
              <a:t>SCFA: energy source for colonocytes</a:t>
            </a:r>
            <a:r>
              <a:rPr lang="en-US" sz="2000" b="1" i="1" u="sng" dirty="0"/>
              <a:t> </a:t>
            </a:r>
          </a:p>
        </p:txBody>
      </p:sp>
    </p:spTree>
    <p:extLst>
      <p:ext uri="{BB962C8B-B14F-4D97-AF65-F5344CB8AC3E}">
        <p14:creationId xmlns:p14="http://schemas.microsoft.com/office/powerpoint/2010/main" val="2583952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046DA-2278-4263-C6C2-8C5DC1E5676D}"/>
            </a:ext>
          </a:extLst>
        </p:cNvPr>
        <p:cNvGrpSpPr/>
        <p:nvPr/>
      </p:nvGrpSpPr>
      <p:grpSpPr>
        <a:xfrm>
          <a:off x="0" y="0"/>
          <a:ext cx="0" cy="0"/>
          <a:chOff x="0" y="0"/>
          <a:chExt cx="0" cy="0"/>
        </a:xfrm>
      </p:grpSpPr>
      <p:sp>
        <p:nvSpPr>
          <p:cNvPr id="14" name="Title 2">
            <a:extLst>
              <a:ext uri="{FF2B5EF4-FFF2-40B4-BE49-F238E27FC236}">
                <a16:creationId xmlns:a16="http://schemas.microsoft.com/office/drawing/2014/main" id="{7A672235-4C20-E29F-2498-715EF1A0B42B}"/>
              </a:ext>
            </a:extLst>
          </p:cNvPr>
          <p:cNvSpPr>
            <a:spLocks noGrp="1"/>
          </p:cNvSpPr>
          <p:nvPr>
            <p:ph type="title"/>
          </p:nvPr>
        </p:nvSpPr>
        <p:spPr>
          <a:xfrm>
            <a:off x="457200" y="922284"/>
            <a:ext cx="11277600" cy="1333500"/>
          </a:xfrm>
        </p:spPr>
        <p:txBody>
          <a:bodyPr anchor="t">
            <a:normAutofit/>
          </a:bodyPr>
          <a:lstStyle/>
          <a:p>
            <a:r>
              <a:rPr lang="en-US" sz="4000" dirty="0">
                <a:solidFill>
                  <a:srgbClr val="0070C0"/>
                </a:solidFill>
              </a:rPr>
              <a:t>Pancreatic Effect on Digestion</a:t>
            </a:r>
          </a:p>
        </p:txBody>
      </p:sp>
      <p:sp>
        <p:nvSpPr>
          <p:cNvPr id="4" name="Content Placeholder 3">
            <a:extLst>
              <a:ext uri="{FF2B5EF4-FFF2-40B4-BE49-F238E27FC236}">
                <a16:creationId xmlns:a16="http://schemas.microsoft.com/office/drawing/2014/main" id="{725ABCC1-1E7A-0DF7-E93E-85F12941C254}"/>
              </a:ext>
            </a:extLst>
          </p:cNvPr>
          <p:cNvSpPr>
            <a:spLocks noGrp="1"/>
          </p:cNvSpPr>
          <p:nvPr>
            <p:ph idx="1"/>
          </p:nvPr>
        </p:nvSpPr>
        <p:spPr/>
        <p:txBody>
          <a:bodyPr/>
          <a:lstStyle/>
          <a:p>
            <a:pPr>
              <a:lnSpc>
                <a:spcPct val="150000"/>
              </a:lnSpc>
            </a:pPr>
            <a:r>
              <a:rPr lang="en-US" sz="2800" dirty="0"/>
              <a:t>Carbs, protein, cholesterol, short &amp; medium chain FA may be absorbed with little contribution from the pancreas. </a:t>
            </a:r>
          </a:p>
          <a:p>
            <a:pPr>
              <a:lnSpc>
                <a:spcPct val="150000"/>
              </a:lnSpc>
            </a:pPr>
            <a:r>
              <a:rPr lang="en-US" b="1" dirty="0">
                <a:solidFill>
                  <a:srgbClr val="FF0000"/>
                </a:solidFill>
              </a:rPr>
              <a:t>Long chain FA absorption, lipid-soluble compounds </a:t>
            </a:r>
            <a:r>
              <a:rPr lang="en-US" dirty="0"/>
              <a:t>most affected by EPI. </a:t>
            </a:r>
          </a:p>
          <a:p>
            <a:pPr lvl="1">
              <a:lnSpc>
                <a:spcPct val="150000"/>
              </a:lnSpc>
            </a:pPr>
            <a:endParaRPr lang="en-US" dirty="0"/>
          </a:p>
        </p:txBody>
      </p:sp>
    </p:spTree>
    <p:extLst>
      <p:ext uri="{BB962C8B-B14F-4D97-AF65-F5344CB8AC3E}">
        <p14:creationId xmlns:p14="http://schemas.microsoft.com/office/powerpoint/2010/main" val="4101913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9DEE162C-27DF-4C6D-6D5C-3997A7582938}"/>
              </a:ext>
            </a:extLst>
          </p:cNvPr>
          <p:cNvSpPr>
            <a:spLocks noGrp="1"/>
          </p:cNvSpPr>
          <p:nvPr>
            <p:ph type="title"/>
          </p:nvPr>
        </p:nvSpPr>
        <p:spPr>
          <a:xfrm>
            <a:off x="457200" y="922284"/>
            <a:ext cx="11277600" cy="1333500"/>
          </a:xfrm>
        </p:spPr>
        <p:txBody>
          <a:bodyPr anchor="t">
            <a:normAutofit/>
          </a:bodyPr>
          <a:lstStyle/>
          <a:p>
            <a:r>
              <a:rPr lang="en-US" sz="4000" dirty="0">
                <a:solidFill>
                  <a:srgbClr val="0070C0"/>
                </a:solidFill>
              </a:rPr>
              <a:t>C. Exocrine Pancreatic Insufficiency (EPI) / Cystic Fibrosis (CF)</a:t>
            </a:r>
          </a:p>
        </p:txBody>
      </p:sp>
    </p:spTree>
    <p:extLst>
      <p:ext uri="{BB962C8B-B14F-4D97-AF65-F5344CB8AC3E}">
        <p14:creationId xmlns:p14="http://schemas.microsoft.com/office/powerpoint/2010/main" val="3342086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42600C-362D-2823-5D05-247AF110D5E9}"/>
              </a:ext>
            </a:extLst>
          </p:cNvPr>
          <p:cNvSpPr>
            <a:spLocks noGrp="1"/>
          </p:cNvSpPr>
          <p:nvPr>
            <p:ph type="title"/>
          </p:nvPr>
        </p:nvSpPr>
        <p:spPr>
          <a:xfrm>
            <a:off x="838199" y="365125"/>
            <a:ext cx="11131063" cy="1325563"/>
          </a:xfrm>
        </p:spPr>
        <p:txBody>
          <a:bodyPr>
            <a:normAutofit/>
          </a:bodyPr>
          <a:lstStyle/>
          <a:p>
            <a:r>
              <a:rPr lang="en-US" sz="3600" b="1" dirty="0">
                <a:solidFill>
                  <a:srgbClr val="0070C0"/>
                </a:solidFill>
              </a:rPr>
              <a:t>Cystic Fibrosis / Exocrine Pancreatic Insufficiency (EPI)</a:t>
            </a:r>
          </a:p>
        </p:txBody>
      </p:sp>
      <p:sp>
        <p:nvSpPr>
          <p:cNvPr id="4" name="Content Placeholder 3">
            <a:extLst>
              <a:ext uri="{FF2B5EF4-FFF2-40B4-BE49-F238E27FC236}">
                <a16:creationId xmlns:a16="http://schemas.microsoft.com/office/drawing/2014/main" id="{E44DC85C-226C-B267-842D-494596B0D342}"/>
              </a:ext>
            </a:extLst>
          </p:cNvPr>
          <p:cNvSpPr>
            <a:spLocks noGrp="1"/>
          </p:cNvSpPr>
          <p:nvPr>
            <p:ph idx="1"/>
          </p:nvPr>
        </p:nvSpPr>
        <p:spPr>
          <a:xfrm>
            <a:off x="838200" y="1690688"/>
            <a:ext cx="10515600" cy="4667250"/>
          </a:xfrm>
        </p:spPr>
        <p:txBody>
          <a:bodyPr>
            <a:normAutofit/>
          </a:bodyPr>
          <a:lstStyle/>
          <a:p>
            <a:r>
              <a:rPr lang="en-US" dirty="0"/>
              <a:t>Mutation of CFTR channel that limits Cl, HCO3 secretion</a:t>
            </a:r>
          </a:p>
          <a:p>
            <a:endParaRPr lang="en-US" dirty="0"/>
          </a:p>
          <a:p>
            <a:endParaRPr lang="en-US" dirty="0"/>
          </a:p>
          <a:p>
            <a:endParaRPr lang="en-US" dirty="0"/>
          </a:p>
          <a:p>
            <a:r>
              <a:rPr lang="en-US" dirty="0"/>
              <a:t>Inability to absorb fat, diarrhea, abdominal pain, distention, Vitamin deficiencies, failure to thrive.</a:t>
            </a:r>
          </a:p>
          <a:p>
            <a:r>
              <a:rPr lang="en-US" dirty="0"/>
              <a:t>Tx: Pancreatic Enzyme Replacement Therapy (PERT), ADEK Vitamins, frequent small meals, nightly TF supplementation.</a:t>
            </a:r>
          </a:p>
          <a:p>
            <a:pPr lvl="1"/>
            <a:r>
              <a:rPr lang="en-US" sz="2000" dirty="0">
                <a:solidFill>
                  <a:srgbClr val="C00000"/>
                </a:solidFill>
              </a:rPr>
              <a:t>PERT: Before meals, </a:t>
            </a:r>
            <a:r>
              <a:rPr lang="en-US" sz="2000" dirty="0" err="1">
                <a:solidFill>
                  <a:srgbClr val="C00000"/>
                </a:solidFill>
              </a:rPr>
              <a:t>noc</a:t>
            </a:r>
            <a:r>
              <a:rPr lang="en-US" sz="2000" dirty="0">
                <a:solidFill>
                  <a:srgbClr val="C00000"/>
                </a:solidFill>
              </a:rPr>
              <a:t> TF – works for 45-60’</a:t>
            </a:r>
          </a:p>
          <a:p>
            <a:pPr lvl="1"/>
            <a:r>
              <a:rPr lang="en-US" sz="2000" dirty="0">
                <a:solidFill>
                  <a:srgbClr val="C00000"/>
                </a:solidFill>
              </a:rPr>
              <a:t>No TF formula contains predigested TGLs (oxidation, not shelf stable)  </a:t>
            </a:r>
          </a:p>
          <a:p>
            <a:endParaRPr lang="en-US" dirty="0"/>
          </a:p>
        </p:txBody>
      </p:sp>
      <p:graphicFrame>
        <p:nvGraphicFramePr>
          <p:cNvPr id="5" name="Diagram 4">
            <a:extLst>
              <a:ext uri="{FF2B5EF4-FFF2-40B4-BE49-F238E27FC236}">
                <a16:creationId xmlns:a16="http://schemas.microsoft.com/office/drawing/2014/main" id="{1696D105-9CC2-A4A4-04B1-A762B485A87E}"/>
              </a:ext>
            </a:extLst>
          </p:cNvPr>
          <p:cNvGraphicFramePr/>
          <p:nvPr>
            <p:extLst>
              <p:ext uri="{D42A27DB-BD31-4B8C-83A1-F6EECF244321}">
                <p14:modId xmlns:p14="http://schemas.microsoft.com/office/powerpoint/2010/main" val="126002499"/>
              </p:ext>
            </p:extLst>
          </p:nvPr>
        </p:nvGraphicFramePr>
        <p:xfrm>
          <a:off x="838198" y="913485"/>
          <a:ext cx="10712939" cy="3880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DD639F1D-189F-E62F-51C6-2BF122BB7FF8}"/>
              </a:ext>
            </a:extLst>
          </p:cNvPr>
          <p:cNvSpPr txBox="1"/>
          <p:nvPr/>
        </p:nvSpPr>
        <p:spPr>
          <a:xfrm>
            <a:off x="8217877" y="6154321"/>
            <a:ext cx="3227422" cy="584775"/>
          </a:xfrm>
          <a:prstGeom prst="rect">
            <a:avLst/>
          </a:prstGeom>
          <a:noFill/>
        </p:spPr>
        <p:txBody>
          <a:bodyPr wrap="none" rtlCol="0">
            <a:spAutoFit/>
          </a:bodyPr>
          <a:lstStyle/>
          <a:p>
            <a:r>
              <a:rPr lang="en-US" sz="1600" dirty="0" err="1"/>
              <a:t>Ramalho</a:t>
            </a:r>
            <a:r>
              <a:rPr lang="en-US" sz="1600" dirty="0"/>
              <a:t> et al. Curr Diab Rep, 2020</a:t>
            </a:r>
          </a:p>
          <a:p>
            <a:r>
              <a:rPr lang="en-US" sz="1600" dirty="0" err="1"/>
              <a:t>Karpinska</a:t>
            </a:r>
            <a:r>
              <a:rPr lang="en-US" sz="1600" dirty="0"/>
              <a:t> et al. Front </a:t>
            </a:r>
            <a:r>
              <a:rPr lang="en-US" sz="1600" dirty="0" err="1"/>
              <a:t>Physiol</a:t>
            </a:r>
            <a:r>
              <a:rPr lang="en-US" sz="1600" dirty="0"/>
              <a:t>, 2022 </a:t>
            </a:r>
          </a:p>
        </p:txBody>
      </p:sp>
    </p:spTree>
    <p:extLst>
      <p:ext uri="{BB962C8B-B14F-4D97-AF65-F5344CB8AC3E}">
        <p14:creationId xmlns:p14="http://schemas.microsoft.com/office/powerpoint/2010/main" val="1137135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8EB58-605F-0D1D-B1BD-C378C53503AB}"/>
            </a:ext>
          </a:extLst>
        </p:cNvPr>
        <p:cNvGrpSpPr/>
        <p:nvPr/>
      </p:nvGrpSpPr>
      <p:grpSpPr>
        <a:xfrm>
          <a:off x="0" y="0"/>
          <a:ext cx="0" cy="0"/>
          <a:chOff x="0" y="0"/>
          <a:chExt cx="0" cy="0"/>
        </a:xfrm>
      </p:grpSpPr>
      <p:sp>
        <p:nvSpPr>
          <p:cNvPr id="14" name="Title 2">
            <a:extLst>
              <a:ext uri="{FF2B5EF4-FFF2-40B4-BE49-F238E27FC236}">
                <a16:creationId xmlns:a16="http://schemas.microsoft.com/office/drawing/2014/main" id="{59333706-ECF4-2026-F7B8-6DA55C8A506D}"/>
              </a:ext>
            </a:extLst>
          </p:cNvPr>
          <p:cNvSpPr>
            <a:spLocks noGrp="1"/>
          </p:cNvSpPr>
          <p:nvPr>
            <p:ph type="title"/>
          </p:nvPr>
        </p:nvSpPr>
        <p:spPr>
          <a:xfrm>
            <a:off x="838200" y="492125"/>
            <a:ext cx="11277600" cy="1333500"/>
          </a:xfrm>
        </p:spPr>
        <p:txBody>
          <a:bodyPr anchor="t">
            <a:normAutofit/>
          </a:bodyPr>
          <a:lstStyle/>
          <a:p>
            <a:r>
              <a:rPr lang="en-US" sz="4000" dirty="0">
                <a:solidFill>
                  <a:srgbClr val="0070C0"/>
                </a:solidFill>
              </a:rPr>
              <a:t>EPI in CF</a:t>
            </a:r>
          </a:p>
        </p:txBody>
      </p:sp>
      <p:sp>
        <p:nvSpPr>
          <p:cNvPr id="4" name="Content Placeholder 3">
            <a:extLst>
              <a:ext uri="{FF2B5EF4-FFF2-40B4-BE49-F238E27FC236}">
                <a16:creationId xmlns:a16="http://schemas.microsoft.com/office/drawing/2014/main" id="{8A3BCB9C-50AC-0DAD-9E45-CFE07D27444A}"/>
              </a:ext>
            </a:extLst>
          </p:cNvPr>
          <p:cNvSpPr>
            <a:spLocks noGrp="1"/>
          </p:cNvSpPr>
          <p:nvPr>
            <p:ph idx="1"/>
          </p:nvPr>
        </p:nvSpPr>
        <p:spPr>
          <a:xfrm>
            <a:off x="838200" y="1536686"/>
            <a:ext cx="10515600" cy="4919869"/>
          </a:xfrm>
        </p:spPr>
        <p:txBody>
          <a:bodyPr>
            <a:normAutofit fontScale="77500" lnSpcReduction="20000"/>
          </a:bodyPr>
          <a:lstStyle/>
          <a:p>
            <a:pPr>
              <a:lnSpc>
                <a:spcPct val="150000"/>
              </a:lnSpc>
            </a:pPr>
            <a:r>
              <a:rPr lang="en-US" sz="2800" dirty="0"/>
              <a:t>CF is associated with: </a:t>
            </a:r>
          </a:p>
          <a:p>
            <a:pPr lvl="1">
              <a:lnSpc>
                <a:spcPct val="150000"/>
              </a:lnSpc>
            </a:pPr>
            <a:r>
              <a:rPr lang="en-US" dirty="0"/>
              <a:t>EPI</a:t>
            </a:r>
          </a:p>
          <a:p>
            <a:pPr lvl="1">
              <a:lnSpc>
                <a:spcPct val="150000"/>
              </a:lnSpc>
            </a:pPr>
            <a:r>
              <a:rPr lang="en-US" dirty="0"/>
              <a:t>Reduced caloric intake </a:t>
            </a:r>
          </a:p>
          <a:p>
            <a:pPr lvl="1">
              <a:lnSpc>
                <a:spcPct val="150000"/>
              </a:lnSpc>
            </a:pPr>
            <a:r>
              <a:rPr lang="en-US" dirty="0"/>
              <a:t>Inability to maintain weight </a:t>
            </a:r>
          </a:p>
          <a:p>
            <a:pPr lvl="1">
              <a:lnSpc>
                <a:spcPct val="150000"/>
              </a:lnSpc>
            </a:pPr>
            <a:r>
              <a:rPr lang="en-US" dirty="0"/>
              <a:t>Fat malabsorption</a:t>
            </a:r>
          </a:p>
          <a:p>
            <a:pPr lvl="1">
              <a:lnSpc>
                <a:spcPct val="150000"/>
              </a:lnSpc>
            </a:pPr>
            <a:r>
              <a:rPr lang="en-US" dirty="0"/>
              <a:t>GI symptoms</a:t>
            </a:r>
          </a:p>
          <a:p>
            <a:pPr>
              <a:lnSpc>
                <a:spcPct val="150000"/>
              </a:lnSpc>
            </a:pPr>
            <a:r>
              <a:rPr lang="en-US" dirty="0"/>
              <a:t>90% of CF have EPI, need Pancreatic Enzyme Replacement Therapy (PERT). </a:t>
            </a:r>
          </a:p>
          <a:p>
            <a:pPr lvl="1">
              <a:lnSpc>
                <a:spcPct val="150000"/>
              </a:lnSpc>
            </a:pPr>
            <a:r>
              <a:rPr lang="en-US" dirty="0"/>
              <a:t>PERT: Includes lipase, amylases, proteases </a:t>
            </a:r>
          </a:p>
          <a:p>
            <a:pPr>
              <a:lnSpc>
                <a:spcPct val="150000"/>
              </a:lnSpc>
            </a:pPr>
            <a:r>
              <a:rPr lang="en-US" b="1" dirty="0">
                <a:solidFill>
                  <a:srgbClr val="C00000"/>
                </a:solidFill>
              </a:rPr>
              <a:t>44% require oral enteral nutrition supplementation.</a:t>
            </a:r>
          </a:p>
          <a:p>
            <a:pPr>
              <a:lnSpc>
                <a:spcPct val="150000"/>
              </a:lnSpc>
            </a:pPr>
            <a:r>
              <a:rPr lang="en-US" b="1" dirty="0">
                <a:solidFill>
                  <a:srgbClr val="C00000"/>
                </a:solidFill>
              </a:rPr>
              <a:t>10-12% of CF require supplemental TF at night for caloric support</a:t>
            </a:r>
            <a:r>
              <a:rPr lang="en-US" dirty="0"/>
              <a:t>. </a:t>
            </a:r>
          </a:p>
          <a:p>
            <a:pPr>
              <a:lnSpc>
                <a:spcPct val="150000"/>
              </a:lnSpc>
            </a:pPr>
            <a:endParaRPr lang="en-US" dirty="0"/>
          </a:p>
          <a:p>
            <a:pPr>
              <a:lnSpc>
                <a:spcPct val="150000"/>
              </a:lnSpc>
            </a:pPr>
            <a:endParaRPr lang="en-US" dirty="0"/>
          </a:p>
        </p:txBody>
      </p:sp>
    </p:spTree>
    <p:extLst>
      <p:ext uri="{BB962C8B-B14F-4D97-AF65-F5344CB8AC3E}">
        <p14:creationId xmlns:p14="http://schemas.microsoft.com/office/powerpoint/2010/main" val="25868444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8EB58-605F-0D1D-B1BD-C378C53503AB}"/>
            </a:ext>
          </a:extLst>
        </p:cNvPr>
        <p:cNvGrpSpPr/>
        <p:nvPr/>
      </p:nvGrpSpPr>
      <p:grpSpPr>
        <a:xfrm>
          <a:off x="0" y="0"/>
          <a:ext cx="0" cy="0"/>
          <a:chOff x="0" y="0"/>
          <a:chExt cx="0" cy="0"/>
        </a:xfrm>
      </p:grpSpPr>
      <p:sp>
        <p:nvSpPr>
          <p:cNvPr id="14" name="Title 2">
            <a:extLst>
              <a:ext uri="{FF2B5EF4-FFF2-40B4-BE49-F238E27FC236}">
                <a16:creationId xmlns:a16="http://schemas.microsoft.com/office/drawing/2014/main" id="{59333706-ECF4-2026-F7B8-6DA55C8A506D}"/>
              </a:ext>
            </a:extLst>
          </p:cNvPr>
          <p:cNvSpPr>
            <a:spLocks noGrp="1"/>
          </p:cNvSpPr>
          <p:nvPr>
            <p:ph type="title"/>
          </p:nvPr>
        </p:nvSpPr>
        <p:spPr>
          <a:xfrm>
            <a:off x="838200" y="492125"/>
            <a:ext cx="11277600" cy="1333500"/>
          </a:xfrm>
        </p:spPr>
        <p:txBody>
          <a:bodyPr anchor="t">
            <a:normAutofit/>
          </a:bodyPr>
          <a:lstStyle/>
          <a:p>
            <a:r>
              <a:rPr lang="en-US" sz="4000" dirty="0">
                <a:solidFill>
                  <a:srgbClr val="0070C0"/>
                </a:solidFill>
              </a:rPr>
              <a:t>EPI in CF</a:t>
            </a:r>
          </a:p>
        </p:txBody>
      </p:sp>
      <p:sp>
        <p:nvSpPr>
          <p:cNvPr id="4" name="Content Placeholder 3">
            <a:extLst>
              <a:ext uri="{FF2B5EF4-FFF2-40B4-BE49-F238E27FC236}">
                <a16:creationId xmlns:a16="http://schemas.microsoft.com/office/drawing/2014/main" id="{8A3BCB9C-50AC-0DAD-9E45-CFE07D27444A}"/>
              </a:ext>
            </a:extLst>
          </p:cNvPr>
          <p:cNvSpPr>
            <a:spLocks noGrp="1"/>
          </p:cNvSpPr>
          <p:nvPr>
            <p:ph idx="1"/>
          </p:nvPr>
        </p:nvSpPr>
        <p:spPr>
          <a:xfrm>
            <a:off x="838200" y="1536686"/>
            <a:ext cx="10515600" cy="4919869"/>
          </a:xfrm>
        </p:spPr>
        <p:txBody>
          <a:bodyPr>
            <a:normAutofit/>
          </a:bodyPr>
          <a:lstStyle/>
          <a:p>
            <a:pPr>
              <a:lnSpc>
                <a:spcPct val="150000"/>
              </a:lnSpc>
            </a:pPr>
            <a:r>
              <a:rPr lang="en-US" sz="2800" dirty="0"/>
              <a:t>40-70% of fat in polymeric &amp; </a:t>
            </a:r>
            <a:r>
              <a:rPr lang="en-US" sz="2800" dirty="0" err="1"/>
              <a:t>semielemental</a:t>
            </a:r>
            <a:r>
              <a:rPr lang="en-US" sz="2800" dirty="0"/>
              <a:t> formulas is in medium-chain forms, partially eliminating need for pancreatic lipase for absorption. </a:t>
            </a:r>
          </a:p>
          <a:p>
            <a:pPr>
              <a:lnSpc>
                <a:spcPct val="150000"/>
              </a:lnSpc>
            </a:pPr>
            <a:r>
              <a:rPr lang="en-US" dirty="0"/>
              <a:t>Essential FA Linoleic &amp; linolenic require pancreatic lipase for absorption. </a:t>
            </a:r>
          </a:p>
          <a:p>
            <a:pPr>
              <a:lnSpc>
                <a:spcPct val="150000"/>
              </a:lnSpc>
            </a:pPr>
            <a:r>
              <a:rPr lang="en-US" dirty="0"/>
              <a:t>Linolenic: precursor to omega-3 FA, including DHEA, EPA. </a:t>
            </a:r>
          </a:p>
          <a:p>
            <a:pPr lvl="1">
              <a:lnSpc>
                <a:spcPct val="150000"/>
              </a:lnSpc>
            </a:pPr>
            <a:r>
              <a:rPr lang="en-US" dirty="0"/>
              <a:t>Important factors for inflammation, cell wall membrane stability.</a:t>
            </a:r>
          </a:p>
          <a:p>
            <a:pPr>
              <a:lnSpc>
                <a:spcPct val="150000"/>
              </a:lnSpc>
            </a:pPr>
            <a:endParaRPr lang="en-US" dirty="0"/>
          </a:p>
          <a:p>
            <a:pPr>
              <a:lnSpc>
                <a:spcPct val="150000"/>
              </a:lnSpc>
            </a:pPr>
            <a:endParaRPr lang="en-US" dirty="0"/>
          </a:p>
        </p:txBody>
      </p:sp>
    </p:spTree>
    <p:extLst>
      <p:ext uri="{BB962C8B-B14F-4D97-AF65-F5344CB8AC3E}">
        <p14:creationId xmlns:p14="http://schemas.microsoft.com/office/powerpoint/2010/main" val="3569212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8EB58-605F-0D1D-B1BD-C378C53503AB}"/>
            </a:ext>
          </a:extLst>
        </p:cNvPr>
        <p:cNvGrpSpPr/>
        <p:nvPr/>
      </p:nvGrpSpPr>
      <p:grpSpPr>
        <a:xfrm>
          <a:off x="0" y="0"/>
          <a:ext cx="0" cy="0"/>
          <a:chOff x="0" y="0"/>
          <a:chExt cx="0" cy="0"/>
        </a:xfrm>
      </p:grpSpPr>
      <p:sp>
        <p:nvSpPr>
          <p:cNvPr id="14" name="Title 2">
            <a:extLst>
              <a:ext uri="{FF2B5EF4-FFF2-40B4-BE49-F238E27FC236}">
                <a16:creationId xmlns:a16="http://schemas.microsoft.com/office/drawing/2014/main" id="{59333706-ECF4-2026-F7B8-6DA55C8A506D}"/>
              </a:ext>
            </a:extLst>
          </p:cNvPr>
          <p:cNvSpPr>
            <a:spLocks noGrp="1"/>
          </p:cNvSpPr>
          <p:nvPr>
            <p:ph type="title"/>
          </p:nvPr>
        </p:nvSpPr>
        <p:spPr>
          <a:xfrm>
            <a:off x="838200" y="492125"/>
            <a:ext cx="11277600" cy="1333500"/>
          </a:xfrm>
        </p:spPr>
        <p:txBody>
          <a:bodyPr anchor="t">
            <a:normAutofit/>
          </a:bodyPr>
          <a:lstStyle/>
          <a:p>
            <a:r>
              <a:rPr lang="en-US" sz="4000" dirty="0">
                <a:solidFill>
                  <a:srgbClr val="0070C0"/>
                </a:solidFill>
              </a:rPr>
              <a:t>PERT in CF EPI?</a:t>
            </a:r>
          </a:p>
        </p:txBody>
      </p:sp>
      <p:sp>
        <p:nvSpPr>
          <p:cNvPr id="4" name="Content Placeholder 3">
            <a:extLst>
              <a:ext uri="{FF2B5EF4-FFF2-40B4-BE49-F238E27FC236}">
                <a16:creationId xmlns:a16="http://schemas.microsoft.com/office/drawing/2014/main" id="{8A3BCB9C-50AC-0DAD-9E45-CFE07D27444A}"/>
              </a:ext>
            </a:extLst>
          </p:cNvPr>
          <p:cNvSpPr>
            <a:spLocks noGrp="1"/>
          </p:cNvSpPr>
          <p:nvPr>
            <p:ph idx="1"/>
          </p:nvPr>
        </p:nvSpPr>
        <p:spPr>
          <a:xfrm>
            <a:off x="838200" y="1536687"/>
            <a:ext cx="10515600" cy="4931020"/>
          </a:xfrm>
        </p:spPr>
        <p:txBody>
          <a:bodyPr>
            <a:normAutofit fontScale="85000" lnSpcReduction="20000"/>
          </a:bodyPr>
          <a:lstStyle/>
          <a:p>
            <a:pPr>
              <a:lnSpc>
                <a:spcPct val="150000"/>
              </a:lnSpc>
            </a:pPr>
            <a:r>
              <a:rPr lang="en-US" sz="2800" dirty="0"/>
              <a:t>PERT is FDA approved for CF-associated EPI with oral diet.</a:t>
            </a:r>
          </a:p>
          <a:p>
            <a:pPr lvl="1">
              <a:lnSpc>
                <a:spcPct val="150000"/>
              </a:lnSpc>
            </a:pPr>
            <a:r>
              <a:rPr lang="en-US" dirty="0"/>
              <a:t>Enteric coated PERT microspheres dissolve at </a:t>
            </a:r>
            <a:r>
              <a:rPr lang="en-US" dirty="0" err="1"/>
              <a:t>ph</a:t>
            </a:r>
            <a:r>
              <a:rPr lang="en-US" dirty="0"/>
              <a:t>&gt;5.5 to protect enzymatic activity until they are past the stomach and into the duo. </a:t>
            </a:r>
          </a:p>
          <a:p>
            <a:pPr lvl="1">
              <a:lnSpc>
                <a:spcPct val="150000"/>
              </a:lnSpc>
            </a:pPr>
            <a:r>
              <a:rPr lang="en-US" dirty="0"/>
              <a:t>CF may have increased gastric acid secretion, decreased pancreatic HCO3 secretion, potentially rendering PERT ineffective. </a:t>
            </a:r>
          </a:p>
          <a:p>
            <a:pPr lvl="2">
              <a:lnSpc>
                <a:spcPct val="150000"/>
              </a:lnSpc>
            </a:pPr>
            <a:r>
              <a:rPr lang="en-US" dirty="0"/>
              <a:t>Commonly co-administered with NaHCO3, H2RA, PPI therapy. </a:t>
            </a:r>
          </a:p>
          <a:p>
            <a:pPr>
              <a:lnSpc>
                <a:spcPct val="150000"/>
              </a:lnSpc>
            </a:pPr>
            <a:r>
              <a:rPr lang="en-US" dirty="0"/>
              <a:t>PERT not approved for TF nutrition.* </a:t>
            </a:r>
          </a:p>
          <a:p>
            <a:pPr lvl="1">
              <a:lnSpc>
                <a:spcPct val="150000"/>
              </a:lnSpc>
            </a:pPr>
            <a:r>
              <a:rPr lang="en-US" dirty="0"/>
              <a:t>If crushed, enzymes may become inactivated in the gastric acidic environment. </a:t>
            </a:r>
          </a:p>
          <a:p>
            <a:pPr lvl="1">
              <a:lnSpc>
                <a:spcPct val="150000"/>
              </a:lnSpc>
            </a:pPr>
            <a:r>
              <a:rPr lang="en-US" dirty="0"/>
              <a:t>Crushing is against manufacturers recommendations – obstruction of feeding tube.</a:t>
            </a:r>
          </a:p>
          <a:p>
            <a:pPr lvl="1">
              <a:lnSpc>
                <a:spcPct val="150000"/>
              </a:lnSpc>
            </a:pPr>
            <a:r>
              <a:rPr lang="en-US" dirty="0"/>
              <a:t>For enteral, non-oral nutrition exogenous lipase is required. </a:t>
            </a:r>
          </a:p>
          <a:p>
            <a:pPr>
              <a:lnSpc>
                <a:spcPct val="150000"/>
              </a:lnSpc>
            </a:pPr>
            <a:endParaRPr lang="en-US" dirty="0"/>
          </a:p>
        </p:txBody>
      </p:sp>
      <p:sp>
        <p:nvSpPr>
          <p:cNvPr id="2" name="TextBox 1">
            <a:extLst>
              <a:ext uri="{FF2B5EF4-FFF2-40B4-BE49-F238E27FC236}">
                <a16:creationId xmlns:a16="http://schemas.microsoft.com/office/drawing/2014/main" id="{7D745AA2-DCA2-9EFA-6CF3-AE85EC27CE67}"/>
              </a:ext>
            </a:extLst>
          </p:cNvPr>
          <p:cNvSpPr txBox="1"/>
          <p:nvPr/>
        </p:nvSpPr>
        <p:spPr>
          <a:xfrm>
            <a:off x="7478486" y="5888025"/>
            <a:ext cx="4256314" cy="830997"/>
          </a:xfrm>
          <a:prstGeom prst="rect">
            <a:avLst/>
          </a:prstGeom>
          <a:noFill/>
        </p:spPr>
        <p:txBody>
          <a:bodyPr wrap="square" rtlCol="0">
            <a:spAutoFit/>
          </a:bodyPr>
          <a:lstStyle/>
          <a:p>
            <a:pPr algn="r"/>
            <a:r>
              <a:rPr lang="en-US" sz="1600" dirty="0"/>
              <a:t>Berry et al. </a:t>
            </a:r>
            <a:r>
              <a:rPr lang="en-US" sz="1600" dirty="0" err="1"/>
              <a:t>Nutr</a:t>
            </a:r>
            <a:r>
              <a:rPr lang="en-US" sz="1600" dirty="0"/>
              <a:t> Clin </a:t>
            </a:r>
            <a:r>
              <a:rPr lang="en-US" sz="1600" dirty="0" err="1"/>
              <a:t>Pract</a:t>
            </a:r>
            <a:r>
              <a:rPr lang="en-US" sz="1600" dirty="0"/>
              <a:t> 2014</a:t>
            </a:r>
          </a:p>
          <a:p>
            <a:pPr algn="r"/>
            <a:r>
              <a:rPr lang="en-US" sz="1600" dirty="0" err="1"/>
              <a:t>Struyvenberg</a:t>
            </a:r>
            <a:r>
              <a:rPr lang="en-US" sz="1600" dirty="0"/>
              <a:t> et al, BMC Med 2017</a:t>
            </a:r>
          </a:p>
          <a:p>
            <a:pPr algn="r"/>
            <a:endParaRPr lang="en-US" sz="1600" dirty="0"/>
          </a:p>
        </p:txBody>
      </p:sp>
      <p:sp>
        <p:nvSpPr>
          <p:cNvPr id="3" name="TextBox 2">
            <a:extLst>
              <a:ext uri="{FF2B5EF4-FFF2-40B4-BE49-F238E27FC236}">
                <a16:creationId xmlns:a16="http://schemas.microsoft.com/office/drawing/2014/main" id="{91047DD6-0916-25D6-FB5A-AA1158BE0C6B}"/>
              </a:ext>
            </a:extLst>
          </p:cNvPr>
          <p:cNvSpPr txBox="1"/>
          <p:nvPr/>
        </p:nvSpPr>
        <p:spPr>
          <a:xfrm>
            <a:off x="787758" y="6345871"/>
            <a:ext cx="2129109" cy="338554"/>
          </a:xfrm>
          <a:prstGeom prst="rect">
            <a:avLst/>
          </a:prstGeom>
          <a:noFill/>
        </p:spPr>
        <p:txBody>
          <a:bodyPr wrap="none" rtlCol="0">
            <a:spAutoFit/>
          </a:bodyPr>
          <a:lstStyle/>
          <a:p>
            <a:r>
              <a:rPr lang="en-US" sz="1600" dirty="0"/>
              <a:t>* Although widely used</a:t>
            </a:r>
          </a:p>
        </p:txBody>
      </p:sp>
    </p:spTree>
    <p:extLst>
      <p:ext uri="{BB962C8B-B14F-4D97-AF65-F5344CB8AC3E}">
        <p14:creationId xmlns:p14="http://schemas.microsoft.com/office/powerpoint/2010/main" val="1760236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8EB58-605F-0D1D-B1BD-C378C53503AB}"/>
            </a:ext>
          </a:extLst>
        </p:cNvPr>
        <p:cNvGrpSpPr/>
        <p:nvPr/>
      </p:nvGrpSpPr>
      <p:grpSpPr>
        <a:xfrm>
          <a:off x="0" y="0"/>
          <a:ext cx="0" cy="0"/>
          <a:chOff x="0" y="0"/>
          <a:chExt cx="0" cy="0"/>
        </a:xfrm>
      </p:grpSpPr>
      <p:sp>
        <p:nvSpPr>
          <p:cNvPr id="14" name="Title 2">
            <a:extLst>
              <a:ext uri="{FF2B5EF4-FFF2-40B4-BE49-F238E27FC236}">
                <a16:creationId xmlns:a16="http://schemas.microsoft.com/office/drawing/2014/main" id="{59333706-ECF4-2026-F7B8-6DA55C8A506D}"/>
              </a:ext>
            </a:extLst>
          </p:cNvPr>
          <p:cNvSpPr>
            <a:spLocks noGrp="1"/>
          </p:cNvSpPr>
          <p:nvPr>
            <p:ph type="title"/>
          </p:nvPr>
        </p:nvSpPr>
        <p:spPr>
          <a:xfrm>
            <a:off x="838200" y="492125"/>
            <a:ext cx="11277600" cy="1333500"/>
          </a:xfrm>
        </p:spPr>
        <p:txBody>
          <a:bodyPr anchor="t">
            <a:normAutofit/>
          </a:bodyPr>
          <a:lstStyle/>
          <a:p>
            <a:r>
              <a:rPr lang="en-US" sz="4000" dirty="0">
                <a:solidFill>
                  <a:srgbClr val="0070C0"/>
                </a:solidFill>
              </a:rPr>
              <a:t>EPI response to treatment</a:t>
            </a:r>
          </a:p>
        </p:txBody>
      </p:sp>
      <p:sp>
        <p:nvSpPr>
          <p:cNvPr id="4" name="Content Placeholder 3">
            <a:extLst>
              <a:ext uri="{FF2B5EF4-FFF2-40B4-BE49-F238E27FC236}">
                <a16:creationId xmlns:a16="http://schemas.microsoft.com/office/drawing/2014/main" id="{8A3BCB9C-50AC-0DAD-9E45-CFE07D27444A}"/>
              </a:ext>
            </a:extLst>
          </p:cNvPr>
          <p:cNvSpPr>
            <a:spLocks noGrp="1"/>
          </p:cNvSpPr>
          <p:nvPr>
            <p:ph idx="1"/>
          </p:nvPr>
        </p:nvSpPr>
        <p:spPr>
          <a:xfrm>
            <a:off x="838200" y="1434855"/>
            <a:ext cx="10515600" cy="4931020"/>
          </a:xfrm>
        </p:spPr>
        <p:txBody>
          <a:bodyPr>
            <a:normAutofit/>
          </a:bodyPr>
          <a:lstStyle/>
          <a:p>
            <a:pPr>
              <a:lnSpc>
                <a:spcPct val="150000"/>
              </a:lnSpc>
            </a:pPr>
            <a:r>
              <a:rPr lang="en-US" sz="2800" dirty="0"/>
              <a:t>Markers of fat absorption:</a:t>
            </a:r>
          </a:p>
          <a:p>
            <a:pPr lvl="1">
              <a:lnSpc>
                <a:spcPct val="150000"/>
              </a:lnSpc>
            </a:pPr>
            <a:r>
              <a:rPr lang="en-US" dirty="0"/>
              <a:t>Omega 6/3 ratio, DHEA, EPA plasma levels; Erythrocyte DHEA, EPA</a:t>
            </a:r>
          </a:p>
          <a:p>
            <a:pPr lvl="2">
              <a:lnSpc>
                <a:spcPct val="150000"/>
              </a:lnSpc>
            </a:pPr>
            <a:r>
              <a:rPr lang="en-US" dirty="0"/>
              <a:t>Sensitive &amp; specific, but expensive</a:t>
            </a:r>
          </a:p>
          <a:p>
            <a:pPr lvl="1">
              <a:lnSpc>
                <a:spcPct val="150000"/>
              </a:lnSpc>
            </a:pPr>
            <a:r>
              <a:rPr lang="en-US" dirty="0"/>
              <a:t>72h stool fat</a:t>
            </a:r>
          </a:p>
          <a:p>
            <a:pPr lvl="2">
              <a:lnSpc>
                <a:spcPct val="150000"/>
              </a:lnSpc>
            </a:pPr>
            <a:r>
              <a:rPr lang="en-US" dirty="0"/>
              <a:t>Sensitive, but cumbersome</a:t>
            </a:r>
          </a:p>
          <a:p>
            <a:pPr lvl="2">
              <a:lnSpc>
                <a:spcPct val="150000"/>
              </a:lnSpc>
            </a:pPr>
            <a:r>
              <a:rPr lang="en-US" dirty="0"/>
              <a:t>May be false negative if significant secretory diarrhea (dilution)</a:t>
            </a:r>
          </a:p>
          <a:p>
            <a:pPr lvl="1">
              <a:lnSpc>
                <a:spcPct val="150000"/>
              </a:lnSpc>
            </a:pPr>
            <a:r>
              <a:rPr lang="en-US" dirty="0" err="1"/>
              <a:t>Sx</a:t>
            </a:r>
            <a:r>
              <a:rPr lang="en-US" dirty="0"/>
              <a:t>: Nutrition tolerance, improvement of abdominal symptoms, weight gain</a:t>
            </a:r>
          </a:p>
          <a:p>
            <a:pPr lvl="2">
              <a:lnSpc>
                <a:spcPct val="150000"/>
              </a:lnSpc>
            </a:pPr>
            <a:r>
              <a:rPr lang="en-US" dirty="0"/>
              <a:t>Most commonly used </a:t>
            </a:r>
          </a:p>
        </p:txBody>
      </p:sp>
    </p:spTree>
    <p:extLst>
      <p:ext uri="{BB962C8B-B14F-4D97-AF65-F5344CB8AC3E}">
        <p14:creationId xmlns:p14="http://schemas.microsoft.com/office/powerpoint/2010/main" val="323513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9DEE162C-27DF-4C6D-6D5C-3997A7582938}"/>
              </a:ext>
            </a:extLst>
          </p:cNvPr>
          <p:cNvSpPr>
            <a:spLocks noGrp="1"/>
          </p:cNvSpPr>
          <p:nvPr>
            <p:ph type="title"/>
          </p:nvPr>
        </p:nvSpPr>
        <p:spPr>
          <a:xfrm>
            <a:off x="457200" y="922284"/>
            <a:ext cx="11277600" cy="1333500"/>
          </a:xfrm>
        </p:spPr>
        <p:txBody>
          <a:bodyPr anchor="t">
            <a:normAutofit/>
          </a:bodyPr>
          <a:lstStyle/>
          <a:p>
            <a:r>
              <a:rPr lang="en-US" sz="4000" dirty="0">
                <a:solidFill>
                  <a:srgbClr val="0070C0"/>
                </a:solidFill>
              </a:rPr>
              <a:t>Learning Objectives</a:t>
            </a:r>
          </a:p>
        </p:txBody>
      </p:sp>
      <p:sp>
        <p:nvSpPr>
          <p:cNvPr id="4" name="Content Placeholder 3">
            <a:extLst>
              <a:ext uri="{FF2B5EF4-FFF2-40B4-BE49-F238E27FC236}">
                <a16:creationId xmlns:a16="http://schemas.microsoft.com/office/drawing/2014/main" id="{C9C415A6-872A-A35F-B58E-A5548510CB48}"/>
              </a:ext>
            </a:extLst>
          </p:cNvPr>
          <p:cNvSpPr>
            <a:spLocks noGrp="1"/>
          </p:cNvSpPr>
          <p:nvPr>
            <p:ph idx="1"/>
          </p:nvPr>
        </p:nvSpPr>
        <p:spPr/>
        <p:txBody>
          <a:bodyPr/>
          <a:lstStyle/>
          <a:p>
            <a:pPr>
              <a:lnSpc>
                <a:spcPct val="150000"/>
              </a:lnSpc>
            </a:pPr>
            <a:r>
              <a:rPr lang="en-US" sz="2800" dirty="0"/>
              <a:t>Describe Clinical Presentation of EPI in critical illness</a:t>
            </a:r>
          </a:p>
          <a:p>
            <a:pPr>
              <a:lnSpc>
                <a:spcPct val="150000"/>
              </a:lnSpc>
            </a:pPr>
            <a:r>
              <a:rPr lang="en-US" sz="2800" dirty="0"/>
              <a:t>Accurately diagnose EPI in critical illness</a:t>
            </a:r>
          </a:p>
          <a:p>
            <a:pPr>
              <a:lnSpc>
                <a:spcPct val="150000"/>
              </a:lnSpc>
            </a:pPr>
            <a:r>
              <a:rPr lang="en-US" sz="2800" dirty="0"/>
              <a:t>Appropriately manage EPI in critical illness</a:t>
            </a:r>
          </a:p>
        </p:txBody>
      </p:sp>
    </p:spTree>
    <p:extLst>
      <p:ext uri="{BB962C8B-B14F-4D97-AF65-F5344CB8AC3E}">
        <p14:creationId xmlns:p14="http://schemas.microsoft.com/office/powerpoint/2010/main" val="33891885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4F4D1-0CCA-8BC1-A6E0-2869DC20EEF4}"/>
            </a:ext>
          </a:extLst>
        </p:cNvPr>
        <p:cNvGrpSpPr/>
        <p:nvPr/>
      </p:nvGrpSpPr>
      <p:grpSpPr>
        <a:xfrm>
          <a:off x="0" y="0"/>
          <a:ext cx="0" cy="0"/>
          <a:chOff x="0" y="0"/>
          <a:chExt cx="0" cy="0"/>
        </a:xfrm>
      </p:grpSpPr>
      <p:sp>
        <p:nvSpPr>
          <p:cNvPr id="14" name="Title 2">
            <a:extLst>
              <a:ext uri="{FF2B5EF4-FFF2-40B4-BE49-F238E27FC236}">
                <a16:creationId xmlns:a16="http://schemas.microsoft.com/office/drawing/2014/main" id="{892122AB-A5A8-F286-3556-025F659DA989}"/>
              </a:ext>
            </a:extLst>
          </p:cNvPr>
          <p:cNvSpPr>
            <a:spLocks noGrp="1"/>
          </p:cNvSpPr>
          <p:nvPr>
            <p:ph type="title"/>
          </p:nvPr>
        </p:nvSpPr>
        <p:spPr>
          <a:xfrm>
            <a:off x="825321" y="174470"/>
            <a:ext cx="10340662" cy="1333500"/>
          </a:xfrm>
        </p:spPr>
        <p:txBody>
          <a:bodyPr anchor="t">
            <a:normAutofit/>
          </a:bodyPr>
          <a:lstStyle/>
          <a:p>
            <a:pPr algn="ctr"/>
            <a:r>
              <a:rPr lang="en-US" sz="4000" b="1" u="sng" dirty="0">
                <a:solidFill>
                  <a:schemeClr val="accent5">
                    <a:lumMod val="75000"/>
                  </a:schemeClr>
                </a:solidFill>
              </a:rPr>
              <a:t>ILC</a:t>
            </a:r>
            <a:r>
              <a:rPr lang="en-US" sz="4000" dirty="0">
                <a:solidFill>
                  <a:schemeClr val="accent5">
                    <a:lumMod val="75000"/>
                  </a:schemeClr>
                </a:solidFill>
              </a:rPr>
              <a:t>: Immobilized Lipase Cartridge</a:t>
            </a:r>
          </a:p>
        </p:txBody>
      </p:sp>
      <p:sp>
        <p:nvSpPr>
          <p:cNvPr id="4" name="Content Placeholder 3">
            <a:extLst>
              <a:ext uri="{FF2B5EF4-FFF2-40B4-BE49-F238E27FC236}">
                <a16:creationId xmlns:a16="http://schemas.microsoft.com/office/drawing/2014/main" id="{43058284-51C4-9746-DAB1-95D0AB57E494}"/>
              </a:ext>
            </a:extLst>
          </p:cNvPr>
          <p:cNvSpPr>
            <a:spLocks noGrp="1"/>
          </p:cNvSpPr>
          <p:nvPr>
            <p:ph idx="1"/>
          </p:nvPr>
        </p:nvSpPr>
        <p:spPr>
          <a:xfrm>
            <a:off x="372184" y="2261423"/>
            <a:ext cx="11758411" cy="3894462"/>
          </a:xfrm>
        </p:spPr>
        <p:txBody>
          <a:bodyPr>
            <a:normAutofit/>
          </a:bodyPr>
          <a:lstStyle/>
          <a:p>
            <a:pPr>
              <a:lnSpc>
                <a:spcPct val="150000"/>
              </a:lnSpc>
            </a:pPr>
            <a:r>
              <a:rPr lang="en-US" sz="2800" b="1" u="sng" dirty="0">
                <a:solidFill>
                  <a:srgbClr val="C00000"/>
                </a:solidFill>
              </a:rPr>
              <a:t>External pancreatic lipase cartridges</a:t>
            </a:r>
            <a:r>
              <a:rPr lang="en-US" sz="2800" dirty="0"/>
              <a:t>, in line with enteral nutrition (TF)</a:t>
            </a:r>
          </a:p>
          <a:p>
            <a:pPr lvl="1">
              <a:lnSpc>
                <a:spcPct val="150000"/>
              </a:lnSpc>
            </a:pPr>
            <a:r>
              <a:rPr lang="en-US" dirty="0"/>
              <a:t>Pancreatic lipase covalently-bound to &amp; immobilized on biochemically inert beads.</a:t>
            </a:r>
          </a:p>
          <a:p>
            <a:pPr lvl="1">
              <a:lnSpc>
                <a:spcPct val="150000"/>
              </a:lnSpc>
            </a:pPr>
            <a:r>
              <a:rPr lang="en-US" dirty="0"/>
              <a:t>When TF flow through it, lipase hydrolyzes fats to FA, monoglycerides that are easy to absorb mimicking intestinal function.</a:t>
            </a:r>
          </a:p>
          <a:p>
            <a:pPr lvl="1">
              <a:lnSpc>
                <a:spcPct val="150000"/>
              </a:lnSpc>
            </a:pPr>
            <a:r>
              <a:rPr lang="en-US" dirty="0"/>
              <a:t>Hydrolyzes 90% of fat in TF formulas.</a:t>
            </a:r>
          </a:p>
          <a:p>
            <a:pPr>
              <a:lnSpc>
                <a:spcPct val="150000"/>
              </a:lnSpc>
            </a:pPr>
            <a:r>
              <a:rPr lang="en-US" sz="2700" dirty="0"/>
              <a:t>Increases fat absorption, weight &amp; improves feeding intolerance in pts with CF</a:t>
            </a:r>
            <a:r>
              <a:rPr lang="en-US" sz="2700" baseline="30000" dirty="0"/>
              <a:t>1, 2</a:t>
            </a:r>
            <a:r>
              <a:rPr lang="en-US" sz="2700" dirty="0"/>
              <a:t>  </a:t>
            </a:r>
          </a:p>
          <a:p>
            <a:pPr>
              <a:lnSpc>
                <a:spcPct val="150000"/>
              </a:lnSpc>
            </a:pPr>
            <a:endParaRPr lang="en-US" dirty="0"/>
          </a:p>
        </p:txBody>
      </p:sp>
      <p:sp>
        <p:nvSpPr>
          <p:cNvPr id="3" name="TextBox 2">
            <a:extLst>
              <a:ext uri="{FF2B5EF4-FFF2-40B4-BE49-F238E27FC236}">
                <a16:creationId xmlns:a16="http://schemas.microsoft.com/office/drawing/2014/main" id="{6605F957-6944-27A0-F49C-771629F9ABD7}"/>
              </a:ext>
            </a:extLst>
          </p:cNvPr>
          <p:cNvSpPr txBox="1"/>
          <p:nvPr/>
        </p:nvSpPr>
        <p:spPr>
          <a:xfrm>
            <a:off x="7478486" y="6132790"/>
            <a:ext cx="4256314" cy="830997"/>
          </a:xfrm>
          <a:prstGeom prst="rect">
            <a:avLst/>
          </a:prstGeom>
          <a:noFill/>
        </p:spPr>
        <p:txBody>
          <a:bodyPr wrap="square" rtlCol="0">
            <a:spAutoFit/>
          </a:bodyPr>
          <a:lstStyle/>
          <a:p>
            <a:pPr algn="r"/>
            <a:r>
              <a:rPr lang="en-US" sz="1600" dirty="0"/>
              <a:t>Hendrix et al. </a:t>
            </a:r>
            <a:r>
              <a:rPr lang="en-US" sz="1600" dirty="0" err="1"/>
              <a:t>Nutr</a:t>
            </a:r>
            <a:r>
              <a:rPr lang="en-US" sz="1600" dirty="0"/>
              <a:t> Clin Practice, 2022</a:t>
            </a:r>
          </a:p>
          <a:p>
            <a:pPr algn="r"/>
            <a:r>
              <a:rPr lang="en-US" sz="1600" dirty="0"/>
              <a:t>Stevens et al, J </a:t>
            </a:r>
            <a:r>
              <a:rPr lang="en-US" sz="1600" dirty="0" err="1"/>
              <a:t>Pediatr</a:t>
            </a:r>
            <a:r>
              <a:rPr lang="en-US" sz="1600" dirty="0"/>
              <a:t> Gastroenterol </a:t>
            </a:r>
            <a:r>
              <a:rPr lang="en-US" sz="1600" dirty="0" err="1"/>
              <a:t>Nutr</a:t>
            </a:r>
            <a:r>
              <a:rPr lang="en-US" sz="1600" dirty="0"/>
              <a:t> 2018</a:t>
            </a:r>
          </a:p>
          <a:p>
            <a:pPr algn="r"/>
            <a:endParaRPr lang="en-US" sz="1600" dirty="0"/>
          </a:p>
        </p:txBody>
      </p:sp>
      <p:pic>
        <p:nvPicPr>
          <p:cNvPr id="5" name="Picture 4">
            <a:extLst>
              <a:ext uri="{FF2B5EF4-FFF2-40B4-BE49-F238E27FC236}">
                <a16:creationId xmlns:a16="http://schemas.microsoft.com/office/drawing/2014/main" id="{7CC4F2A3-A10F-2070-04D7-B1AD7A45C5C5}"/>
              </a:ext>
            </a:extLst>
          </p:cNvPr>
          <p:cNvPicPr>
            <a:picLocks noChangeAspect="1"/>
          </p:cNvPicPr>
          <p:nvPr/>
        </p:nvPicPr>
        <p:blipFill>
          <a:blip r:embed="rId3">
            <a:extLst>
              <a:ext uri="{28A0092B-C50C-407E-A947-70E740481C1C}">
                <a14:useLocalDpi xmlns:a14="http://schemas.microsoft.com/office/drawing/2010/main" val="0"/>
              </a:ext>
            </a:extLst>
          </a:blip>
          <a:srcRect t="11756"/>
          <a:stretch/>
        </p:blipFill>
        <p:spPr bwMode="auto">
          <a:xfrm>
            <a:off x="372184" y="927923"/>
            <a:ext cx="11447631" cy="1169567"/>
          </a:xfrm>
          <a:prstGeom prst="rect">
            <a:avLst/>
          </a:prstGeom>
          <a:noFill/>
          <a:ln>
            <a:solidFill>
              <a:schemeClr val="accent1"/>
            </a:solidFill>
          </a:ln>
        </p:spPr>
      </p:pic>
    </p:spTree>
    <p:extLst>
      <p:ext uri="{BB962C8B-B14F-4D97-AF65-F5344CB8AC3E}">
        <p14:creationId xmlns:p14="http://schemas.microsoft.com/office/powerpoint/2010/main" val="3837613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8EB58-605F-0D1D-B1BD-C378C53503AB}"/>
            </a:ext>
          </a:extLst>
        </p:cNvPr>
        <p:cNvGrpSpPr/>
        <p:nvPr/>
      </p:nvGrpSpPr>
      <p:grpSpPr>
        <a:xfrm>
          <a:off x="0" y="0"/>
          <a:ext cx="0" cy="0"/>
          <a:chOff x="0" y="0"/>
          <a:chExt cx="0" cy="0"/>
        </a:xfrm>
      </p:grpSpPr>
      <p:sp>
        <p:nvSpPr>
          <p:cNvPr id="14" name="Title 2">
            <a:extLst>
              <a:ext uri="{FF2B5EF4-FFF2-40B4-BE49-F238E27FC236}">
                <a16:creationId xmlns:a16="http://schemas.microsoft.com/office/drawing/2014/main" id="{59333706-ECF4-2026-F7B8-6DA55C8A506D}"/>
              </a:ext>
            </a:extLst>
          </p:cNvPr>
          <p:cNvSpPr>
            <a:spLocks noGrp="1"/>
          </p:cNvSpPr>
          <p:nvPr>
            <p:ph type="title"/>
          </p:nvPr>
        </p:nvSpPr>
        <p:spPr>
          <a:xfrm>
            <a:off x="838200" y="492125"/>
            <a:ext cx="11277600" cy="1333500"/>
          </a:xfrm>
        </p:spPr>
        <p:txBody>
          <a:bodyPr anchor="t">
            <a:normAutofit/>
          </a:bodyPr>
          <a:lstStyle/>
          <a:p>
            <a:r>
              <a:rPr lang="en-US" sz="4000" dirty="0">
                <a:solidFill>
                  <a:srgbClr val="0070C0"/>
                </a:solidFill>
              </a:rPr>
              <a:t>ASSURE Trial - 2018</a:t>
            </a:r>
          </a:p>
        </p:txBody>
      </p:sp>
      <p:sp>
        <p:nvSpPr>
          <p:cNvPr id="4" name="Content Placeholder 3">
            <a:extLst>
              <a:ext uri="{FF2B5EF4-FFF2-40B4-BE49-F238E27FC236}">
                <a16:creationId xmlns:a16="http://schemas.microsoft.com/office/drawing/2014/main" id="{8A3BCB9C-50AC-0DAD-9E45-CFE07D27444A}"/>
              </a:ext>
            </a:extLst>
          </p:cNvPr>
          <p:cNvSpPr>
            <a:spLocks noGrp="1"/>
          </p:cNvSpPr>
          <p:nvPr>
            <p:ph idx="1"/>
          </p:nvPr>
        </p:nvSpPr>
        <p:spPr>
          <a:xfrm>
            <a:off x="838200" y="1433656"/>
            <a:ext cx="10515600" cy="4351338"/>
          </a:xfrm>
        </p:spPr>
        <p:txBody>
          <a:bodyPr>
            <a:normAutofit fontScale="85000" lnSpcReduction="20000"/>
          </a:bodyPr>
          <a:lstStyle/>
          <a:p>
            <a:pPr>
              <a:lnSpc>
                <a:spcPct val="150000"/>
              </a:lnSpc>
            </a:pPr>
            <a:r>
              <a:rPr lang="en-US" sz="2800" dirty="0"/>
              <a:t>Prospective, multicenter, single arm, open label trial</a:t>
            </a:r>
          </a:p>
          <a:p>
            <a:pPr>
              <a:lnSpc>
                <a:spcPct val="150000"/>
              </a:lnSpc>
            </a:pPr>
            <a:r>
              <a:rPr lang="en-US" sz="2800" dirty="0"/>
              <a:t>Patients: CF and documented EPI, on PERT, &amp; TF at night for supplementation</a:t>
            </a:r>
          </a:p>
          <a:p>
            <a:pPr>
              <a:lnSpc>
                <a:spcPct val="150000"/>
              </a:lnSpc>
            </a:pPr>
            <a:r>
              <a:rPr lang="en-US" sz="2800" dirty="0"/>
              <a:t>Immobilized Lipase Cartridges in line with TF</a:t>
            </a:r>
          </a:p>
          <a:p>
            <a:pPr>
              <a:lnSpc>
                <a:spcPct val="150000"/>
              </a:lnSpc>
            </a:pPr>
            <a:r>
              <a:rPr lang="en-US" sz="2800" dirty="0"/>
              <a:t>Outcomes:	</a:t>
            </a:r>
            <a:endParaRPr lang="en-US" dirty="0"/>
          </a:p>
          <a:p>
            <a:pPr lvl="1">
              <a:lnSpc>
                <a:spcPct val="150000"/>
              </a:lnSpc>
            </a:pPr>
            <a:r>
              <a:rPr lang="en-US" dirty="0"/>
              <a:t>Omega-3 levels</a:t>
            </a:r>
          </a:p>
          <a:p>
            <a:pPr lvl="1">
              <a:lnSpc>
                <a:spcPct val="150000"/>
              </a:lnSpc>
            </a:pPr>
            <a:r>
              <a:rPr lang="en-US" dirty="0" err="1"/>
              <a:t>Docosahexanoic</a:t>
            </a:r>
            <a:r>
              <a:rPr lang="en-US" dirty="0"/>
              <a:t> acid (DHEA), </a:t>
            </a:r>
            <a:r>
              <a:rPr lang="en-US" dirty="0" err="1"/>
              <a:t>Eicosapentanoic</a:t>
            </a:r>
            <a:r>
              <a:rPr lang="en-US" dirty="0"/>
              <a:t> acid (EPA) in RBCs, plasma</a:t>
            </a:r>
          </a:p>
          <a:p>
            <a:pPr lvl="1">
              <a:lnSpc>
                <a:spcPct val="150000"/>
              </a:lnSpc>
            </a:pPr>
            <a:r>
              <a:rPr lang="en-US" dirty="0"/>
              <a:t>GI symptoms</a:t>
            </a:r>
          </a:p>
          <a:p>
            <a:pPr lvl="1">
              <a:lnSpc>
                <a:spcPct val="150000"/>
              </a:lnSpc>
            </a:pPr>
            <a:r>
              <a:rPr lang="en-US" dirty="0"/>
              <a:t>Exploratory outcomes: Vits A, D, E, K; albumin; prelab; transferrin; </a:t>
            </a:r>
            <a:r>
              <a:rPr lang="en-US" dirty="0" err="1"/>
              <a:t>wt</a:t>
            </a:r>
            <a:r>
              <a:rPr lang="en-US" dirty="0"/>
              <a:t>; BMI </a:t>
            </a:r>
          </a:p>
          <a:p>
            <a:pPr>
              <a:lnSpc>
                <a:spcPct val="150000"/>
              </a:lnSpc>
            </a:pPr>
            <a:endParaRPr lang="en-US" dirty="0"/>
          </a:p>
        </p:txBody>
      </p:sp>
      <p:pic>
        <p:nvPicPr>
          <p:cNvPr id="5" name="Picture 4" descr="A close-up of a white background&#10;&#10;Description automatically generated">
            <a:extLst>
              <a:ext uri="{FF2B5EF4-FFF2-40B4-BE49-F238E27FC236}">
                <a16:creationId xmlns:a16="http://schemas.microsoft.com/office/drawing/2014/main" id="{E650E196-3062-517B-837F-4AD10BAC7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8389" y="5680462"/>
            <a:ext cx="3632890" cy="1031100"/>
          </a:xfrm>
          <a:prstGeom prst="rect">
            <a:avLst/>
          </a:prstGeom>
          <a:ln>
            <a:solidFill>
              <a:schemeClr val="accent1"/>
            </a:solidFill>
          </a:ln>
        </p:spPr>
      </p:pic>
    </p:spTree>
    <p:extLst>
      <p:ext uri="{BB962C8B-B14F-4D97-AF65-F5344CB8AC3E}">
        <p14:creationId xmlns:p14="http://schemas.microsoft.com/office/powerpoint/2010/main" val="831041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8EB58-605F-0D1D-B1BD-C378C53503AB}"/>
            </a:ext>
          </a:extLst>
        </p:cNvPr>
        <p:cNvGrpSpPr/>
        <p:nvPr/>
      </p:nvGrpSpPr>
      <p:grpSpPr>
        <a:xfrm>
          <a:off x="0" y="0"/>
          <a:ext cx="0" cy="0"/>
          <a:chOff x="0" y="0"/>
          <a:chExt cx="0" cy="0"/>
        </a:xfrm>
      </p:grpSpPr>
      <p:sp>
        <p:nvSpPr>
          <p:cNvPr id="14" name="Title 2">
            <a:extLst>
              <a:ext uri="{FF2B5EF4-FFF2-40B4-BE49-F238E27FC236}">
                <a16:creationId xmlns:a16="http://schemas.microsoft.com/office/drawing/2014/main" id="{59333706-ECF4-2026-F7B8-6DA55C8A506D}"/>
              </a:ext>
            </a:extLst>
          </p:cNvPr>
          <p:cNvSpPr>
            <a:spLocks noGrp="1"/>
          </p:cNvSpPr>
          <p:nvPr>
            <p:ph type="title"/>
          </p:nvPr>
        </p:nvSpPr>
        <p:spPr>
          <a:xfrm>
            <a:off x="838200" y="492125"/>
            <a:ext cx="11277600" cy="1333500"/>
          </a:xfrm>
        </p:spPr>
        <p:txBody>
          <a:bodyPr anchor="t">
            <a:normAutofit/>
          </a:bodyPr>
          <a:lstStyle/>
          <a:p>
            <a:r>
              <a:rPr lang="en-US" sz="4000" dirty="0">
                <a:solidFill>
                  <a:srgbClr val="0070C0"/>
                </a:solidFill>
              </a:rPr>
              <a:t>ASSURE Trial – Study Design</a:t>
            </a:r>
          </a:p>
        </p:txBody>
      </p:sp>
      <p:pic>
        <p:nvPicPr>
          <p:cNvPr id="5" name="Picture 4" descr="A close-up of a white background&#10;&#10;Description automatically generated">
            <a:extLst>
              <a:ext uri="{FF2B5EF4-FFF2-40B4-BE49-F238E27FC236}">
                <a16:creationId xmlns:a16="http://schemas.microsoft.com/office/drawing/2014/main" id="{E650E196-3062-517B-837F-4AD10BAC7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8878" y="224859"/>
            <a:ext cx="3995854" cy="1134118"/>
          </a:xfrm>
          <a:prstGeom prst="rect">
            <a:avLst/>
          </a:prstGeom>
          <a:ln>
            <a:solidFill>
              <a:schemeClr val="accent1"/>
            </a:solidFill>
          </a:ln>
        </p:spPr>
      </p:pic>
      <p:graphicFrame>
        <p:nvGraphicFramePr>
          <p:cNvPr id="2" name="Diagram 1">
            <a:extLst>
              <a:ext uri="{FF2B5EF4-FFF2-40B4-BE49-F238E27FC236}">
                <a16:creationId xmlns:a16="http://schemas.microsoft.com/office/drawing/2014/main" id="{941F25E4-114B-252A-C8C3-2F4A2FA8B644}"/>
              </a:ext>
            </a:extLst>
          </p:cNvPr>
          <p:cNvGraphicFramePr/>
          <p:nvPr>
            <p:extLst>
              <p:ext uri="{D42A27DB-BD31-4B8C-83A1-F6EECF244321}">
                <p14:modId xmlns:p14="http://schemas.microsoft.com/office/powerpoint/2010/main" val="3229175551"/>
              </p:ext>
            </p:extLst>
          </p:nvPr>
        </p:nvGraphicFramePr>
        <p:xfrm>
          <a:off x="838200" y="1723559"/>
          <a:ext cx="7489283" cy="45402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7C1E15C5-7CD1-F6FA-5E54-387B135DFF50}"/>
              </a:ext>
            </a:extLst>
          </p:cNvPr>
          <p:cNvSpPr txBox="1"/>
          <p:nvPr/>
        </p:nvSpPr>
        <p:spPr>
          <a:xfrm>
            <a:off x="10026805" y="6263809"/>
            <a:ext cx="1640898" cy="369332"/>
          </a:xfrm>
          <a:prstGeom prst="rect">
            <a:avLst/>
          </a:prstGeom>
          <a:noFill/>
        </p:spPr>
        <p:txBody>
          <a:bodyPr wrap="none" rtlCol="0">
            <a:spAutoFit/>
          </a:bodyPr>
          <a:lstStyle/>
          <a:p>
            <a:r>
              <a:rPr lang="en-US" dirty="0"/>
              <a:t>Total of 90 days</a:t>
            </a:r>
          </a:p>
        </p:txBody>
      </p:sp>
      <p:sp>
        <p:nvSpPr>
          <p:cNvPr id="8" name="TextBox 7">
            <a:extLst>
              <a:ext uri="{FF2B5EF4-FFF2-40B4-BE49-F238E27FC236}">
                <a16:creationId xmlns:a16="http://schemas.microsoft.com/office/drawing/2014/main" id="{88D49D33-0E48-6147-3FD5-E1BC71DBB46C}"/>
              </a:ext>
            </a:extLst>
          </p:cNvPr>
          <p:cNvSpPr txBox="1"/>
          <p:nvPr/>
        </p:nvSpPr>
        <p:spPr>
          <a:xfrm>
            <a:off x="8675434" y="1953375"/>
            <a:ext cx="3092415" cy="452431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5">
                    <a:lumMod val="75000"/>
                  </a:schemeClr>
                </a:solidFill>
              </a:rPr>
              <a:t>Symptom documentation </a:t>
            </a:r>
          </a:p>
          <a:p>
            <a:pPr marL="285750" indent="-285750">
              <a:buFont typeface="Arial" panose="020B0604020202020204" pitchFamily="34" charset="0"/>
              <a:buChar char="•"/>
            </a:pPr>
            <a:r>
              <a:rPr lang="en-US" dirty="0">
                <a:solidFill>
                  <a:schemeClr val="accent5">
                    <a:lumMod val="75000"/>
                  </a:schemeClr>
                </a:solidFill>
              </a:rPr>
              <a:t>DHEA, EPA levels</a:t>
            </a:r>
          </a:p>
          <a:p>
            <a:pPr marL="285750" indent="-285750">
              <a:buFont typeface="Arial" panose="020B0604020202020204" pitchFamily="34" charset="0"/>
              <a:buChar char="•"/>
            </a:pPr>
            <a:r>
              <a:rPr lang="en-US" dirty="0">
                <a:solidFill>
                  <a:schemeClr val="accent5">
                    <a:lumMod val="75000"/>
                  </a:schemeClr>
                </a:solidFill>
              </a:rPr>
              <a:t>Omega 3</a:t>
            </a:r>
          </a:p>
          <a:p>
            <a:endParaRPr lang="en-US" dirty="0"/>
          </a:p>
          <a:p>
            <a:endParaRPr lang="en-US" dirty="0"/>
          </a:p>
          <a:p>
            <a:endParaRPr lang="en-US" dirty="0"/>
          </a:p>
          <a:p>
            <a:endParaRPr lang="en-US" dirty="0"/>
          </a:p>
          <a:p>
            <a:endParaRPr lang="en-US" dirty="0"/>
          </a:p>
          <a:p>
            <a:pPr marL="285750" indent="-285750">
              <a:buFont typeface="Arial" panose="020B0604020202020204" pitchFamily="34" charset="0"/>
              <a:buChar char="•"/>
            </a:pPr>
            <a:r>
              <a:rPr lang="en-US" dirty="0">
                <a:solidFill>
                  <a:schemeClr val="accent6">
                    <a:lumMod val="50000"/>
                  </a:schemeClr>
                </a:solidFill>
              </a:rPr>
              <a:t>Symptom documentation </a:t>
            </a:r>
          </a:p>
          <a:p>
            <a:pPr marL="285750" indent="-285750">
              <a:buFont typeface="Arial" panose="020B0604020202020204" pitchFamily="34" charset="0"/>
              <a:buChar char="•"/>
            </a:pPr>
            <a:r>
              <a:rPr lang="en-US" dirty="0">
                <a:solidFill>
                  <a:schemeClr val="accent6">
                    <a:lumMod val="50000"/>
                  </a:schemeClr>
                </a:solidFill>
              </a:rPr>
              <a:t>DHEA, EPA levels</a:t>
            </a:r>
          </a:p>
          <a:p>
            <a:pPr marL="285750" indent="-285750">
              <a:buFont typeface="Arial" panose="020B0604020202020204" pitchFamily="34" charset="0"/>
              <a:buChar char="•"/>
            </a:pPr>
            <a:r>
              <a:rPr lang="en-US" dirty="0">
                <a:solidFill>
                  <a:schemeClr val="accent6">
                    <a:lumMod val="50000"/>
                  </a:schemeClr>
                </a:solidFill>
              </a:rPr>
              <a:t>Omega 3</a:t>
            </a:r>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0565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8EB58-605F-0D1D-B1BD-C378C53503AB}"/>
            </a:ext>
          </a:extLst>
        </p:cNvPr>
        <p:cNvGrpSpPr/>
        <p:nvPr/>
      </p:nvGrpSpPr>
      <p:grpSpPr>
        <a:xfrm>
          <a:off x="0" y="0"/>
          <a:ext cx="0" cy="0"/>
          <a:chOff x="0" y="0"/>
          <a:chExt cx="0" cy="0"/>
        </a:xfrm>
      </p:grpSpPr>
      <p:sp>
        <p:nvSpPr>
          <p:cNvPr id="14" name="Title 2">
            <a:extLst>
              <a:ext uri="{FF2B5EF4-FFF2-40B4-BE49-F238E27FC236}">
                <a16:creationId xmlns:a16="http://schemas.microsoft.com/office/drawing/2014/main" id="{59333706-ECF4-2026-F7B8-6DA55C8A506D}"/>
              </a:ext>
            </a:extLst>
          </p:cNvPr>
          <p:cNvSpPr>
            <a:spLocks noGrp="1"/>
          </p:cNvSpPr>
          <p:nvPr>
            <p:ph type="title"/>
          </p:nvPr>
        </p:nvSpPr>
        <p:spPr>
          <a:xfrm>
            <a:off x="838200" y="492125"/>
            <a:ext cx="11277600" cy="1333500"/>
          </a:xfrm>
        </p:spPr>
        <p:txBody>
          <a:bodyPr anchor="t">
            <a:normAutofit/>
          </a:bodyPr>
          <a:lstStyle/>
          <a:p>
            <a:r>
              <a:rPr lang="en-US" sz="4000" dirty="0">
                <a:solidFill>
                  <a:srgbClr val="0070C0"/>
                </a:solidFill>
              </a:rPr>
              <a:t>ASSURE Trial - 2018</a:t>
            </a:r>
          </a:p>
        </p:txBody>
      </p:sp>
      <p:sp>
        <p:nvSpPr>
          <p:cNvPr id="4" name="Content Placeholder 3">
            <a:extLst>
              <a:ext uri="{FF2B5EF4-FFF2-40B4-BE49-F238E27FC236}">
                <a16:creationId xmlns:a16="http://schemas.microsoft.com/office/drawing/2014/main" id="{8A3BCB9C-50AC-0DAD-9E45-CFE07D27444A}"/>
              </a:ext>
            </a:extLst>
          </p:cNvPr>
          <p:cNvSpPr>
            <a:spLocks noGrp="1"/>
          </p:cNvSpPr>
          <p:nvPr>
            <p:ph idx="1"/>
          </p:nvPr>
        </p:nvSpPr>
        <p:spPr>
          <a:xfrm>
            <a:off x="704386" y="1447476"/>
            <a:ext cx="10515600" cy="5031381"/>
          </a:xfrm>
        </p:spPr>
        <p:txBody>
          <a:bodyPr>
            <a:normAutofit fontScale="92500" lnSpcReduction="10000"/>
          </a:bodyPr>
          <a:lstStyle/>
          <a:p>
            <a:pPr>
              <a:lnSpc>
                <a:spcPct val="150000"/>
              </a:lnSpc>
            </a:pPr>
            <a:r>
              <a:rPr lang="en-US" sz="2800" dirty="0"/>
              <a:t>N = 39</a:t>
            </a:r>
          </a:p>
          <a:p>
            <a:pPr lvl="1">
              <a:lnSpc>
                <a:spcPct val="150000"/>
              </a:lnSpc>
            </a:pPr>
            <a:r>
              <a:rPr lang="en-US" sz="2000" dirty="0"/>
              <a:t>Age: 13.8 </a:t>
            </a:r>
            <a:r>
              <a:rPr lang="en-US" sz="2000" u="sng" dirty="0"/>
              <a:t>+</a:t>
            </a:r>
            <a:r>
              <a:rPr lang="en-US" sz="2000" dirty="0"/>
              <a:t> 5.4</a:t>
            </a:r>
          </a:p>
          <a:p>
            <a:pPr lvl="1">
              <a:lnSpc>
                <a:spcPct val="150000"/>
              </a:lnSpc>
            </a:pPr>
            <a:r>
              <a:rPr lang="en-US" sz="2000" dirty="0"/>
              <a:t>Males: 62%</a:t>
            </a:r>
          </a:p>
          <a:p>
            <a:pPr lvl="1">
              <a:lnSpc>
                <a:spcPct val="150000"/>
              </a:lnSpc>
            </a:pPr>
            <a:r>
              <a:rPr lang="en-US" sz="2000" dirty="0"/>
              <a:t>Weight (kg): 40.8 </a:t>
            </a:r>
          </a:p>
          <a:p>
            <a:pPr lvl="1">
              <a:lnSpc>
                <a:spcPct val="150000"/>
              </a:lnSpc>
            </a:pPr>
            <a:r>
              <a:rPr lang="en-US" sz="2000" dirty="0"/>
              <a:t>BMI: 17.7</a:t>
            </a:r>
          </a:p>
          <a:p>
            <a:pPr>
              <a:lnSpc>
                <a:spcPct val="150000"/>
              </a:lnSpc>
            </a:pPr>
            <a:r>
              <a:rPr lang="en-US" sz="2400" b="1" dirty="0">
                <a:solidFill>
                  <a:srgbClr val="C00000"/>
                </a:solidFill>
              </a:rPr>
              <a:t>Omega-3 increased</a:t>
            </a:r>
          </a:p>
          <a:p>
            <a:pPr>
              <a:lnSpc>
                <a:spcPct val="150000"/>
              </a:lnSpc>
            </a:pPr>
            <a:r>
              <a:rPr lang="en-US" sz="2400" b="1" dirty="0">
                <a:solidFill>
                  <a:srgbClr val="C00000"/>
                </a:solidFill>
              </a:rPr>
              <a:t>DHEA, EPA increased (plasma &amp; RBC)</a:t>
            </a:r>
          </a:p>
          <a:p>
            <a:pPr>
              <a:lnSpc>
                <a:spcPct val="150000"/>
              </a:lnSpc>
            </a:pPr>
            <a:r>
              <a:rPr lang="en-US" sz="2400" b="1" dirty="0">
                <a:solidFill>
                  <a:srgbClr val="C00000"/>
                </a:solidFill>
              </a:rPr>
              <a:t>Abdominal pain, diarrhea, gas, nausea, vomiting all improved</a:t>
            </a:r>
            <a:r>
              <a:rPr lang="en-US" sz="2400" dirty="0"/>
              <a:t> </a:t>
            </a:r>
          </a:p>
          <a:p>
            <a:pPr>
              <a:lnSpc>
                <a:spcPct val="150000"/>
              </a:lnSpc>
            </a:pPr>
            <a:r>
              <a:rPr lang="en-US" sz="2400" dirty="0"/>
              <a:t>Vits A, D, E, K; albumin; prelab; transferrin; </a:t>
            </a:r>
            <a:r>
              <a:rPr lang="en-US" sz="2400" dirty="0" err="1"/>
              <a:t>wt</a:t>
            </a:r>
            <a:r>
              <a:rPr lang="en-US" sz="2400" dirty="0"/>
              <a:t>; BMI: No statistical change</a:t>
            </a:r>
          </a:p>
          <a:p>
            <a:pPr>
              <a:lnSpc>
                <a:spcPct val="150000"/>
              </a:lnSpc>
            </a:pPr>
            <a:endParaRPr lang="en-US" sz="2400" dirty="0"/>
          </a:p>
          <a:p>
            <a:pPr>
              <a:lnSpc>
                <a:spcPct val="150000"/>
              </a:lnSpc>
            </a:pPr>
            <a:endParaRPr lang="en-US" dirty="0"/>
          </a:p>
          <a:p>
            <a:pPr>
              <a:lnSpc>
                <a:spcPct val="150000"/>
              </a:lnSpc>
            </a:pPr>
            <a:endParaRPr lang="en-US" dirty="0"/>
          </a:p>
        </p:txBody>
      </p:sp>
      <p:pic>
        <p:nvPicPr>
          <p:cNvPr id="5" name="Picture 4" descr="A close-up of a white background&#10;&#10;Description automatically generated">
            <a:extLst>
              <a:ext uri="{FF2B5EF4-FFF2-40B4-BE49-F238E27FC236}">
                <a16:creationId xmlns:a16="http://schemas.microsoft.com/office/drawing/2014/main" id="{E650E196-3062-517B-837F-4AD10BAC7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6576" y="169102"/>
            <a:ext cx="3995854" cy="1134118"/>
          </a:xfrm>
          <a:prstGeom prst="rect">
            <a:avLst/>
          </a:prstGeom>
          <a:ln>
            <a:solidFill>
              <a:schemeClr val="accent1"/>
            </a:solidFill>
          </a:ln>
        </p:spPr>
      </p:pic>
      <p:pic>
        <p:nvPicPr>
          <p:cNvPr id="3" name="Picture 2" descr="A graph of a normal range&#10;&#10;Description automatically generated">
            <a:extLst>
              <a:ext uri="{FF2B5EF4-FFF2-40B4-BE49-F238E27FC236}">
                <a16:creationId xmlns:a16="http://schemas.microsoft.com/office/drawing/2014/main" id="{2B2288EE-5A54-198D-EE3F-47472C0EFE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0" y="1728373"/>
            <a:ext cx="5022084" cy="3304003"/>
          </a:xfrm>
          <a:prstGeom prst="rect">
            <a:avLst/>
          </a:prstGeom>
          <a:solidFill>
            <a:schemeClr val="accent2"/>
          </a:solidFill>
          <a:ln>
            <a:solidFill>
              <a:schemeClr val="accent2"/>
            </a:solidFill>
          </a:ln>
        </p:spPr>
      </p:pic>
    </p:spTree>
    <p:extLst>
      <p:ext uri="{BB962C8B-B14F-4D97-AF65-F5344CB8AC3E}">
        <p14:creationId xmlns:p14="http://schemas.microsoft.com/office/powerpoint/2010/main" val="287461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fade">
                                      <p:cBhvr>
                                        <p:cTn id="7" dur="500"/>
                                        <p:tgtEl>
                                          <p:spTgt spid="4">
                                            <p:txEl>
                                              <p:pRg st="5" end="5"/>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animEffect transition="in" filter="fade">
                                      <p:cBhvr>
                                        <p:cTn id="11" dur="500"/>
                                        <p:tgtEl>
                                          <p:spTgt spid="4">
                                            <p:txEl>
                                              <p:pRg st="6" end="6"/>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animEffect transition="in" filter="fade">
                                      <p:cBhvr>
                                        <p:cTn id="15" dur="500"/>
                                        <p:tgtEl>
                                          <p:spTgt spid="4">
                                            <p:txEl>
                                              <p:pRg st="7" end="7"/>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animEffect transition="in" filter="fade">
                                      <p:cBhvr>
                                        <p:cTn id="19" dur="500"/>
                                        <p:tgtEl>
                                          <p:spTgt spid="4">
                                            <p:txEl>
                                              <p:pRg st="8" end="8"/>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7B121-C030-50D9-3FA0-69B180833CF9}"/>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ADF7A13-12B5-0353-C650-D256F4BDC239}"/>
              </a:ext>
            </a:extLst>
          </p:cNvPr>
          <p:cNvSpPr>
            <a:spLocks noGrp="1"/>
          </p:cNvSpPr>
          <p:nvPr>
            <p:ph idx="1"/>
          </p:nvPr>
        </p:nvSpPr>
        <p:spPr>
          <a:xfrm>
            <a:off x="838200" y="2906032"/>
            <a:ext cx="10515600" cy="3739467"/>
          </a:xfrm>
        </p:spPr>
        <p:txBody>
          <a:bodyPr>
            <a:normAutofit fontScale="92500"/>
          </a:bodyPr>
          <a:lstStyle/>
          <a:p>
            <a:pPr>
              <a:lnSpc>
                <a:spcPct val="150000"/>
              </a:lnSpc>
            </a:pPr>
            <a:r>
              <a:rPr lang="en-US" sz="2800" dirty="0"/>
              <a:t>Single-center </a:t>
            </a:r>
            <a:r>
              <a:rPr lang="en-US" dirty="0"/>
              <a:t>r</a:t>
            </a:r>
            <a:r>
              <a:rPr lang="en-US" sz="2800" dirty="0"/>
              <a:t>etrospective chart review. </a:t>
            </a:r>
          </a:p>
          <a:p>
            <a:pPr>
              <a:lnSpc>
                <a:spcPct val="150000"/>
              </a:lnSpc>
            </a:pPr>
            <a:r>
              <a:rPr lang="en-US" sz="2800" dirty="0"/>
              <a:t>Patients: CF patients receiving nightly TF supplementation</a:t>
            </a:r>
          </a:p>
          <a:p>
            <a:pPr>
              <a:lnSpc>
                <a:spcPct val="150000"/>
              </a:lnSpc>
            </a:pPr>
            <a:r>
              <a:rPr lang="en-US" sz="2800" dirty="0"/>
              <a:t>Intervention: Initiation of ILC with nightly TF</a:t>
            </a:r>
          </a:p>
          <a:p>
            <a:pPr>
              <a:lnSpc>
                <a:spcPct val="150000"/>
              </a:lnSpc>
            </a:pPr>
            <a:r>
              <a:rPr lang="en-US" sz="2800" dirty="0"/>
              <a:t>Data collection: Demographics, anthropometrics, GI symptoms, formul</a:t>
            </a:r>
            <a:r>
              <a:rPr lang="en-US" dirty="0"/>
              <a:t>a type &amp; volume, Vit D levels before and most recent while on ILC</a:t>
            </a:r>
            <a:endParaRPr lang="en-US" sz="2800" dirty="0"/>
          </a:p>
          <a:p>
            <a:pPr>
              <a:lnSpc>
                <a:spcPct val="150000"/>
              </a:lnSpc>
            </a:pPr>
            <a:endParaRPr lang="en-US" dirty="0"/>
          </a:p>
        </p:txBody>
      </p:sp>
      <p:pic>
        <p:nvPicPr>
          <p:cNvPr id="3" name="Picture 2" descr="A close-up of a white background&#10;&#10;Description automatically generated">
            <a:extLst>
              <a:ext uri="{FF2B5EF4-FFF2-40B4-BE49-F238E27FC236}">
                <a16:creationId xmlns:a16="http://schemas.microsoft.com/office/drawing/2014/main" id="{76542857-F36F-3CF6-11C8-678D7FB060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357" y="334726"/>
            <a:ext cx="5621629" cy="2414049"/>
          </a:xfrm>
          <a:prstGeom prst="rect">
            <a:avLst/>
          </a:prstGeom>
          <a:ln>
            <a:solidFill>
              <a:schemeClr val="accent1"/>
            </a:solidFill>
          </a:ln>
        </p:spPr>
      </p:pic>
      <p:sp>
        <p:nvSpPr>
          <p:cNvPr id="8" name="TextBox 7">
            <a:extLst>
              <a:ext uri="{FF2B5EF4-FFF2-40B4-BE49-F238E27FC236}">
                <a16:creationId xmlns:a16="http://schemas.microsoft.com/office/drawing/2014/main" id="{C9746E49-403C-546D-E130-1624E5DA8C7B}"/>
              </a:ext>
            </a:extLst>
          </p:cNvPr>
          <p:cNvSpPr txBox="1"/>
          <p:nvPr/>
        </p:nvSpPr>
        <p:spPr>
          <a:xfrm>
            <a:off x="9800823" y="1068947"/>
            <a:ext cx="1018227" cy="584775"/>
          </a:xfrm>
          <a:prstGeom prst="rect">
            <a:avLst/>
          </a:prstGeom>
          <a:noFill/>
        </p:spPr>
        <p:txBody>
          <a:bodyPr wrap="none" rtlCol="0">
            <a:spAutoFit/>
          </a:bodyPr>
          <a:lstStyle/>
          <a:p>
            <a:r>
              <a:rPr lang="en-US" sz="3200" dirty="0">
                <a:solidFill>
                  <a:schemeClr val="accent5">
                    <a:lumMod val="75000"/>
                  </a:schemeClr>
                </a:solidFill>
              </a:rPr>
              <a:t>2022</a:t>
            </a:r>
            <a:endParaRPr lang="en-US" dirty="0">
              <a:solidFill>
                <a:schemeClr val="accent5">
                  <a:lumMod val="75000"/>
                </a:schemeClr>
              </a:solidFill>
            </a:endParaRPr>
          </a:p>
        </p:txBody>
      </p:sp>
    </p:spTree>
    <p:extLst>
      <p:ext uri="{BB962C8B-B14F-4D97-AF65-F5344CB8AC3E}">
        <p14:creationId xmlns:p14="http://schemas.microsoft.com/office/powerpoint/2010/main" val="35133435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FDC22-3AB7-BEE1-972A-B233ED322FD5}"/>
            </a:ext>
          </a:extLst>
        </p:cNvPr>
        <p:cNvGrpSpPr/>
        <p:nvPr/>
      </p:nvGrpSpPr>
      <p:grpSpPr>
        <a:xfrm>
          <a:off x="0" y="0"/>
          <a:ext cx="0" cy="0"/>
          <a:chOff x="0" y="0"/>
          <a:chExt cx="0" cy="0"/>
        </a:xfrm>
      </p:grpSpPr>
      <p:pic>
        <p:nvPicPr>
          <p:cNvPr id="3" name="Picture 2" descr="A close-up of a white background&#10;&#10;Description automatically generated">
            <a:extLst>
              <a:ext uri="{FF2B5EF4-FFF2-40B4-BE49-F238E27FC236}">
                <a16:creationId xmlns:a16="http://schemas.microsoft.com/office/drawing/2014/main" id="{3F6DFF31-1AFE-BDA2-C45A-0B7C3E56A1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412000"/>
            <a:ext cx="3479271" cy="1494074"/>
          </a:xfrm>
          <a:prstGeom prst="rect">
            <a:avLst/>
          </a:prstGeom>
          <a:ln>
            <a:solidFill>
              <a:schemeClr val="accent1"/>
            </a:solidFill>
          </a:ln>
        </p:spPr>
      </p:pic>
      <p:sp>
        <p:nvSpPr>
          <p:cNvPr id="5" name="Content Placeholder 4">
            <a:extLst>
              <a:ext uri="{FF2B5EF4-FFF2-40B4-BE49-F238E27FC236}">
                <a16:creationId xmlns:a16="http://schemas.microsoft.com/office/drawing/2014/main" id="{A9995FE1-E948-4145-09E0-C3E1E5B3C6AD}"/>
              </a:ext>
            </a:extLst>
          </p:cNvPr>
          <p:cNvSpPr>
            <a:spLocks noGrp="1"/>
          </p:cNvSpPr>
          <p:nvPr>
            <p:ph idx="1"/>
          </p:nvPr>
        </p:nvSpPr>
        <p:spPr>
          <a:xfrm>
            <a:off x="838200" y="2159057"/>
            <a:ext cx="10515600" cy="4351338"/>
          </a:xfrm>
        </p:spPr>
        <p:txBody>
          <a:bodyPr/>
          <a:lstStyle/>
          <a:p>
            <a:r>
              <a:rPr lang="en-US" dirty="0"/>
              <a:t>Results: </a:t>
            </a:r>
          </a:p>
        </p:txBody>
      </p:sp>
      <p:graphicFrame>
        <p:nvGraphicFramePr>
          <p:cNvPr id="6" name="Table 5">
            <a:extLst>
              <a:ext uri="{FF2B5EF4-FFF2-40B4-BE49-F238E27FC236}">
                <a16:creationId xmlns:a16="http://schemas.microsoft.com/office/drawing/2014/main" id="{3B0E2452-C16B-6799-ADE0-7128E266A989}"/>
              </a:ext>
            </a:extLst>
          </p:cNvPr>
          <p:cNvGraphicFramePr>
            <a:graphicFrameLocks noGrp="1"/>
          </p:cNvGraphicFramePr>
          <p:nvPr>
            <p:extLst>
              <p:ext uri="{D42A27DB-BD31-4B8C-83A1-F6EECF244321}">
                <p14:modId xmlns:p14="http://schemas.microsoft.com/office/powerpoint/2010/main" val="1323512369"/>
              </p:ext>
            </p:extLst>
          </p:nvPr>
        </p:nvGraphicFramePr>
        <p:xfrm>
          <a:off x="2878341" y="2696160"/>
          <a:ext cx="6729298" cy="3465791"/>
        </p:xfrm>
        <a:graphic>
          <a:graphicData uri="http://schemas.openxmlformats.org/drawingml/2006/table">
            <a:tbl>
              <a:tblPr firstRow="1" bandRow="1">
                <a:tableStyleId>{5C22544A-7EE6-4342-B048-85BDC9FD1C3A}</a:tableStyleId>
              </a:tblPr>
              <a:tblGrid>
                <a:gridCol w="4836104">
                  <a:extLst>
                    <a:ext uri="{9D8B030D-6E8A-4147-A177-3AD203B41FA5}">
                      <a16:colId xmlns:a16="http://schemas.microsoft.com/office/drawing/2014/main" val="642336521"/>
                    </a:ext>
                  </a:extLst>
                </a:gridCol>
                <a:gridCol w="1893194">
                  <a:extLst>
                    <a:ext uri="{9D8B030D-6E8A-4147-A177-3AD203B41FA5}">
                      <a16:colId xmlns:a16="http://schemas.microsoft.com/office/drawing/2014/main" val="3205242480"/>
                    </a:ext>
                  </a:extLst>
                </a:gridCol>
              </a:tblGrid>
              <a:tr h="48236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1879862"/>
                  </a:ext>
                </a:extLst>
              </a:tr>
              <a:tr h="482368">
                <a:tc>
                  <a:txBody>
                    <a:bodyPr/>
                    <a:lstStyle/>
                    <a:p>
                      <a:r>
                        <a:rPr lang="en-US" sz="2400" dirty="0"/>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62658993"/>
                  </a:ext>
                </a:extLst>
              </a:tr>
              <a:tr h="482368">
                <a:tc>
                  <a:txBody>
                    <a:bodyPr/>
                    <a:lstStyle/>
                    <a:p>
                      <a:r>
                        <a:rPr lang="en-US" sz="2400" dirty="0"/>
                        <a:t>Age (</a:t>
                      </a:r>
                      <a:r>
                        <a:rPr lang="en-US" sz="2400" dirty="0" err="1"/>
                        <a:t>yrs</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12.6 (9.5)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4923024"/>
                  </a:ext>
                </a:extLst>
              </a:tr>
              <a:tr h="482368">
                <a:tc>
                  <a:txBody>
                    <a:bodyPr/>
                    <a:lstStyle/>
                    <a:p>
                      <a:r>
                        <a:rPr lang="en-US" sz="2400" dirty="0"/>
                        <a:t>Male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67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221818"/>
                  </a:ext>
                </a:extLst>
              </a:tr>
              <a:tr h="515078">
                <a:tc>
                  <a:txBody>
                    <a:bodyPr/>
                    <a:lstStyle/>
                    <a:p>
                      <a:r>
                        <a:rPr lang="en-US" sz="2400" dirty="0"/>
                        <a:t>TF duration before ILC (months)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28 (32)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9586259"/>
                  </a:ext>
                </a:extLst>
              </a:tr>
              <a:tr h="482368">
                <a:tc>
                  <a:txBody>
                    <a:bodyPr/>
                    <a:lstStyle/>
                    <a:p>
                      <a:r>
                        <a:rPr lang="en-US" sz="2400" dirty="0"/>
                        <a:t>ILC duration (months)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18 (10)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7349258"/>
                  </a:ext>
                </a:extLst>
              </a:tr>
              <a:tr h="538873">
                <a:tc>
                  <a:txBody>
                    <a:bodyPr/>
                    <a:lstStyle/>
                    <a:p>
                      <a:r>
                        <a:rPr lang="en-US" sz="2400" dirty="0"/>
                        <a:t>Indication for TF: Poor growth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72.2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4775140"/>
                  </a:ext>
                </a:extLst>
              </a:tr>
            </a:tbl>
          </a:graphicData>
        </a:graphic>
      </p:graphicFrame>
    </p:spTree>
    <p:extLst>
      <p:ext uri="{BB962C8B-B14F-4D97-AF65-F5344CB8AC3E}">
        <p14:creationId xmlns:p14="http://schemas.microsoft.com/office/powerpoint/2010/main" val="29161446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F6667-5D52-5B50-266A-628FA85C2451}"/>
            </a:ext>
          </a:extLst>
        </p:cNvPr>
        <p:cNvGrpSpPr/>
        <p:nvPr/>
      </p:nvGrpSpPr>
      <p:grpSpPr>
        <a:xfrm>
          <a:off x="0" y="0"/>
          <a:ext cx="0" cy="0"/>
          <a:chOff x="0" y="0"/>
          <a:chExt cx="0" cy="0"/>
        </a:xfrm>
      </p:grpSpPr>
      <p:pic>
        <p:nvPicPr>
          <p:cNvPr id="4" name="Picture 3" descr="A table with numbers and symbols&#10;&#10;Description automatically generated">
            <a:extLst>
              <a:ext uri="{FF2B5EF4-FFF2-40B4-BE49-F238E27FC236}">
                <a16:creationId xmlns:a16="http://schemas.microsoft.com/office/drawing/2014/main" id="{3B1E92FC-D3C1-209B-C81F-2B469765D5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594" y="1239529"/>
            <a:ext cx="11342812" cy="4378942"/>
          </a:xfrm>
          <a:prstGeom prst="rect">
            <a:avLst/>
          </a:prstGeom>
          <a:ln>
            <a:solidFill>
              <a:schemeClr val="accent1"/>
            </a:solidFill>
          </a:ln>
        </p:spPr>
      </p:pic>
    </p:spTree>
    <p:extLst>
      <p:ext uri="{BB962C8B-B14F-4D97-AF65-F5344CB8AC3E}">
        <p14:creationId xmlns:p14="http://schemas.microsoft.com/office/powerpoint/2010/main" val="24163971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16E19-FB9F-B64B-DC25-DF56013DB912}"/>
            </a:ext>
          </a:extLst>
        </p:cNvPr>
        <p:cNvGrpSpPr/>
        <p:nvPr/>
      </p:nvGrpSpPr>
      <p:grpSpPr>
        <a:xfrm>
          <a:off x="0" y="0"/>
          <a:ext cx="0" cy="0"/>
          <a:chOff x="0" y="0"/>
          <a:chExt cx="0" cy="0"/>
        </a:xfrm>
      </p:grpSpPr>
      <p:pic>
        <p:nvPicPr>
          <p:cNvPr id="4" name="Picture 3" descr="A graph of a number of numbers&#10;&#10;Description automatically generated with medium confidence">
            <a:extLst>
              <a:ext uri="{FF2B5EF4-FFF2-40B4-BE49-F238E27FC236}">
                <a16:creationId xmlns:a16="http://schemas.microsoft.com/office/drawing/2014/main" id="{6F6EDCFF-C384-90F1-2B4A-660B5221DB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5997" y="482331"/>
            <a:ext cx="8840005" cy="5893337"/>
          </a:xfrm>
          <a:prstGeom prst="rect">
            <a:avLst/>
          </a:prstGeom>
          <a:ln>
            <a:solidFill>
              <a:schemeClr val="accent1"/>
            </a:solidFill>
          </a:ln>
        </p:spPr>
      </p:pic>
    </p:spTree>
    <p:extLst>
      <p:ext uri="{BB962C8B-B14F-4D97-AF65-F5344CB8AC3E}">
        <p14:creationId xmlns:p14="http://schemas.microsoft.com/office/powerpoint/2010/main" val="4283885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AFAD6-A291-E534-0220-2BCC22906BEF}"/>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EAC34DD-564D-BF39-BEC1-84F01E9D74CF}"/>
              </a:ext>
            </a:extLst>
          </p:cNvPr>
          <p:cNvSpPr>
            <a:spLocks noGrp="1"/>
          </p:cNvSpPr>
          <p:nvPr>
            <p:ph idx="1"/>
          </p:nvPr>
        </p:nvSpPr>
        <p:spPr>
          <a:xfrm>
            <a:off x="838200" y="2906032"/>
            <a:ext cx="10515600" cy="3739467"/>
          </a:xfrm>
        </p:spPr>
        <p:txBody>
          <a:bodyPr>
            <a:normAutofit fontScale="77500" lnSpcReduction="20000"/>
          </a:bodyPr>
          <a:lstStyle/>
          <a:p>
            <a:pPr>
              <a:lnSpc>
                <a:spcPct val="150000"/>
              </a:lnSpc>
            </a:pPr>
            <a:r>
              <a:rPr lang="en-US" dirty="0"/>
              <a:t>Multicenter double-blind cross-over study </a:t>
            </a:r>
            <a:endParaRPr lang="en-US" sz="2800" dirty="0"/>
          </a:p>
          <a:p>
            <a:pPr>
              <a:lnSpc>
                <a:spcPct val="150000"/>
              </a:lnSpc>
            </a:pPr>
            <a:r>
              <a:rPr lang="en-US" sz="2800" dirty="0"/>
              <a:t>Patients: CF patients receiving TF supplementation</a:t>
            </a:r>
          </a:p>
          <a:p>
            <a:pPr>
              <a:lnSpc>
                <a:spcPct val="150000"/>
              </a:lnSpc>
            </a:pPr>
            <a:r>
              <a:rPr lang="en-US" sz="2800" dirty="0"/>
              <a:t>Intervention: 	</a:t>
            </a:r>
            <a:r>
              <a:rPr lang="en-US" sz="2800" b="1" u="sng" dirty="0"/>
              <a:t>Period A</a:t>
            </a:r>
            <a:r>
              <a:rPr lang="en-US" sz="2800" dirty="0"/>
              <a:t>: 7d of Peptamen 1.5 </a:t>
            </a:r>
            <a:r>
              <a:rPr lang="en-US" sz="2800" dirty="0" err="1"/>
              <a:t>qhs</a:t>
            </a:r>
            <a:r>
              <a:rPr lang="en-US" sz="2800" dirty="0"/>
              <a:t>, routine PERT (</a:t>
            </a:r>
            <a:r>
              <a:rPr lang="en-US" sz="2800" i="1" u="sng" dirty="0"/>
              <a:t>home</a:t>
            </a:r>
            <a:r>
              <a:rPr lang="en-US" sz="2800" dirty="0"/>
              <a:t>)</a:t>
            </a:r>
          </a:p>
          <a:p>
            <a:pPr marL="1828800" lvl="4" indent="0">
              <a:lnSpc>
                <a:spcPct val="150000"/>
              </a:lnSpc>
              <a:buNone/>
            </a:pPr>
            <a:r>
              <a:rPr lang="en-US" sz="2800" b="1" u="sng" dirty="0"/>
              <a:t>Period B</a:t>
            </a:r>
            <a:r>
              <a:rPr lang="en-US" sz="2800" dirty="0"/>
              <a:t>: Double blind cross-over </a:t>
            </a:r>
            <a:r>
              <a:rPr lang="en-US" sz="2800" i="1" u="sng" dirty="0"/>
              <a:t>clinic</a:t>
            </a:r>
            <a:r>
              <a:rPr lang="en-US" sz="2800" dirty="0"/>
              <a:t> visit of Impact Peptide 0.5L in clinic with DHA, EPA levels x24h after intervention (ILC vs placebo)</a:t>
            </a:r>
          </a:p>
          <a:p>
            <a:pPr marL="1828800" lvl="4" indent="0">
              <a:lnSpc>
                <a:spcPct val="150000"/>
              </a:lnSpc>
              <a:buNone/>
            </a:pPr>
            <a:r>
              <a:rPr lang="en-US" sz="2800" b="1" u="sng" dirty="0"/>
              <a:t>Period C</a:t>
            </a:r>
            <a:r>
              <a:rPr lang="en-US" sz="2800" b="1" dirty="0"/>
              <a:t>:</a:t>
            </a:r>
            <a:r>
              <a:rPr lang="en-US" sz="2800" dirty="0"/>
              <a:t> 7d open label Impact Peptide 1.5 </a:t>
            </a:r>
            <a:r>
              <a:rPr lang="en-US" sz="2800" dirty="0" err="1"/>
              <a:t>qhs</a:t>
            </a:r>
            <a:r>
              <a:rPr lang="en-US" sz="2800" dirty="0"/>
              <a:t> with ILC (</a:t>
            </a:r>
            <a:r>
              <a:rPr lang="en-US" sz="2800" i="1" u="sng" dirty="0"/>
              <a:t>home</a:t>
            </a:r>
            <a:r>
              <a:rPr lang="en-US" sz="2800" dirty="0"/>
              <a:t>)</a:t>
            </a:r>
            <a:endParaRPr lang="en-US" dirty="0"/>
          </a:p>
          <a:p>
            <a:pPr>
              <a:lnSpc>
                <a:spcPct val="150000"/>
              </a:lnSpc>
            </a:pPr>
            <a:r>
              <a:rPr lang="en-US" sz="2800" dirty="0"/>
              <a:t>Data collection: Symptoms between 1 &amp; C, DHEA, EPA levels in 2. </a:t>
            </a:r>
          </a:p>
          <a:p>
            <a:pPr>
              <a:lnSpc>
                <a:spcPct val="150000"/>
              </a:lnSpc>
            </a:pPr>
            <a:endParaRPr lang="en-US" dirty="0"/>
          </a:p>
        </p:txBody>
      </p:sp>
      <p:sp>
        <p:nvSpPr>
          <p:cNvPr id="8" name="TextBox 7">
            <a:extLst>
              <a:ext uri="{FF2B5EF4-FFF2-40B4-BE49-F238E27FC236}">
                <a16:creationId xmlns:a16="http://schemas.microsoft.com/office/drawing/2014/main" id="{0E00527D-670C-8818-5B91-561CEA712734}"/>
              </a:ext>
            </a:extLst>
          </p:cNvPr>
          <p:cNvSpPr txBox="1"/>
          <p:nvPr/>
        </p:nvSpPr>
        <p:spPr>
          <a:xfrm>
            <a:off x="10335573" y="953038"/>
            <a:ext cx="1018227" cy="584775"/>
          </a:xfrm>
          <a:prstGeom prst="rect">
            <a:avLst/>
          </a:prstGeom>
          <a:noFill/>
        </p:spPr>
        <p:txBody>
          <a:bodyPr wrap="none" rtlCol="0">
            <a:spAutoFit/>
          </a:bodyPr>
          <a:lstStyle/>
          <a:p>
            <a:r>
              <a:rPr lang="en-US" sz="3200" dirty="0">
                <a:solidFill>
                  <a:schemeClr val="accent5">
                    <a:lumMod val="75000"/>
                  </a:schemeClr>
                </a:solidFill>
              </a:rPr>
              <a:t>2017</a:t>
            </a:r>
            <a:endParaRPr lang="en-US" dirty="0">
              <a:solidFill>
                <a:schemeClr val="accent5">
                  <a:lumMod val="75000"/>
                </a:schemeClr>
              </a:solidFill>
            </a:endParaRPr>
          </a:p>
        </p:txBody>
      </p:sp>
      <p:pic>
        <p:nvPicPr>
          <p:cNvPr id="5" name="Picture 4" descr="A close-up of a white background&#10;&#10;Description automatically generated">
            <a:extLst>
              <a:ext uri="{FF2B5EF4-FFF2-40B4-BE49-F238E27FC236}">
                <a16:creationId xmlns:a16="http://schemas.microsoft.com/office/drawing/2014/main" id="{9298B2BB-1B6B-01DA-9285-D377B7A2D3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000" y="504084"/>
            <a:ext cx="7366000" cy="1714500"/>
          </a:xfrm>
          <a:prstGeom prst="rect">
            <a:avLst/>
          </a:prstGeom>
          <a:ln>
            <a:solidFill>
              <a:schemeClr val="accent1"/>
            </a:solidFill>
          </a:ln>
        </p:spPr>
      </p:pic>
    </p:spTree>
    <p:extLst>
      <p:ext uri="{BB962C8B-B14F-4D97-AF65-F5344CB8AC3E}">
        <p14:creationId xmlns:p14="http://schemas.microsoft.com/office/powerpoint/2010/main" val="42606415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4E213-A2A4-AAB7-4487-6D4661EA86EE}"/>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DF69D35D-E7E1-CB54-EEF9-5217202AFDED}"/>
              </a:ext>
            </a:extLst>
          </p:cNvPr>
          <p:cNvSpPr txBox="1"/>
          <p:nvPr/>
        </p:nvSpPr>
        <p:spPr>
          <a:xfrm>
            <a:off x="10335573" y="953038"/>
            <a:ext cx="1018227" cy="584775"/>
          </a:xfrm>
          <a:prstGeom prst="rect">
            <a:avLst/>
          </a:prstGeom>
          <a:noFill/>
        </p:spPr>
        <p:txBody>
          <a:bodyPr wrap="none" rtlCol="0">
            <a:spAutoFit/>
          </a:bodyPr>
          <a:lstStyle/>
          <a:p>
            <a:r>
              <a:rPr lang="en-US" sz="3200" dirty="0">
                <a:solidFill>
                  <a:schemeClr val="accent5">
                    <a:lumMod val="75000"/>
                  </a:schemeClr>
                </a:solidFill>
              </a:rPr>
              <a:t>2017</a:t>
            </a:r>
            <a:endParaRPr lang="en-US" dirty="0">
              <a:solidFill>
                <a:schemeClr val="accent5">
                  <a:lumMod val="75000"/>
                </a:schemeClr>
              </a:solidFill>
            </a:endParaRPr>
          </a:p>
        </p:txBody>
      </p:sp>
      <p:pic>
        <p:nvPicPr>
          <p:cNvPr id="5" name="Picture 4" descr="A close-up of a white background&#10;&#10;Description automatically generated">
            <a:extLst>
              <a:ext uri="{FF2B5EF4-FFF2-40B4-BE49-F238E27FC236}">
                <a16:creationId xmlns:a16="http://schemas.microsoft.com/office/drawing/2014/main" id="{53B741E7-EC80-5B47-C9E4-FEE832651C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000" y="504084"/>
            <a:ext cx="7366000" cy="1714500"/>
          </a:xfrm>
          <a:prstGeom prst="rect">
            <a:avLst/>
          </a:prstGeom>
          <a:ln>
            <a:solidFill>
              <a:schemeClr val="accent1"/>
            </a:solidFill>
          </a:ln>
        </p:spPr>
      </p:pic>
      <p:graphicFrame>
        <p:nvGraphicFramePr>
          <p:cNvPr id="9" name="Table 8">
            <a:extLst>
              <a:ext uri="{FF2B5EF4-FFF2-40B4-BE49-F238E27FC236}">
                <a16:creationId xmlns:a16="http://schemas.microsoft.com/office/drawing/2014/main" id="{8AEE0219-2E2F-CAB3-35D0-975847E33402}"/>
              </a:ext>
            </a:extLst>
          </p:cNvPr>
          <p:cNvGraphicFramePr>
            <a:graphicFrameLocks noGrp="1"/>
          </p:cNvGraphicFramePr>
          <p:nvPr>
            <p:extLst>
              <p:ext uri="{D42A27DB-BD31-4B8C-83A1-F6EECF244321}">
                <p14:modId xmlns:p14="http://schemas.microsoft.com/office/powerpoint/2010/main" val="490004889"/>
              </p:ext>
            </p:extLst>
          </p:nvPr>
        </p:nvGraphicFramePr>
        <p:xfrm>
          <a:off x="2731351" y="2799191"/>
          <a:ext cx="6729298" cy="2959628"/>
        </p:xfrm>
        <a:graphic>
          <a:graphicData uri="http://schemas.openxmlformats.org/drawingml/2006/table">
            <a:tbl>
              <a:tblPr firstRow="1" bandRow="1">
                <a:tableStyleId>{21E4AEA4-8DFA-4A89-87EB-49C32662AFE0}</a:tableStyleId>
              </a:tblPr>
              <a:tblGrid>
                <a:gridCol w="4836104">
                  <a:extLst>
                    <a:ext uri="{9D8B030D-6E8A-4147-A177-3AD203B41FA5}">
                      <a16:colId xmlns:a16="http://schemas.microsoft.com/office/drawing/2014/main" val="642336521"/>
                    </a:ext>
                  </a:extLst>
                </a:gridCol>
                <a:gridCol w="1893194">
                  <a:extLst>
                    <a:ext uri="{9D8B030D-6E8A-4147-A177-3AD203B41FA5}">
                      <a16:colId xmlns:a16="http://schemas.microsoft.com/office/drawing/2014/main" val="3205242480"/>
                    </a:ext>
                  </a:extLst>
                </a:gridCol>
              </a:tblGrid>
              <a:tr h="482368">
                <a:tc>
                  <a:txBody>
                    <a:bodyPr/>
                    <a:lstStyle/>
                    <a:p>
                      <a:endParaRPr lang="en-US"/>
                    </a:p>
                  </a:txBody>
                  <a:tcPr/>
                </a:tc>
                <a:tc>
                  <a:txBody>
                    <a:bodyPr/>
                    <a:lstStyle/>
                    <a:p>
                      <a:endParaRPr lang="en-US"/>
                    </a:p>
                  </a:txBody>
                  <a:tcPr/>
                </a:tc>
                <a:extLst>
                  <a:ext uri="{0D108BD9-81ED-4DB2-BD59-A6C34878D82A}">
                    <a16:rowId xmlns:a16="http://schemas.microsoft.com/office/drawing/2014/main" val="2451879862"/>
                  </a:ext>
                </a:extLst>
              </a:tr>
              <a:tr h="482368">
                <a:tc>
                  <a:txBody>
                    <a:bodyPr/>
                    <a:lstStyle/>
                    <a:p>
                      <a:r>
                        <a:rPr lang="en-US" sz="2400" dirty="0"/>
                        <a:t>N=</a:t>
                      </a:r>
                    </a:p>
                  </a:txBody>
                  <a:tcPr/>
                </a:tc>
                <a:tc>
                  <a:txBody>
                    <a:bodyPr/>
                    <a:lstStyle/>
                    <a:p>
                      <a:pPr algn="ctr"/>
                      <a:r>
                        <a:rPr lang="en-US" sz="2400" dirty="0"/>
                        <a:t>33</a:t>
                      </a:r>
                    </a:p>
                  </a:txBody>
                  <a:tcPr/>
                </a:tc>
                <a:extLst>
                  <a:ext uri="{0D108BD9-81ED-4DB2-BD59-A6C34878D82A}">
                    <a16:rowId xmlns:a16="http://schemas.microsoft.com/office/drawing/2014/main" val="2362658993"/>
                  </a:ext>
                </a:extLst>
              </a:tr>
              <a:tr h="482368">
                <a:tc>
                  <a:txBody>
                    <a:bodyPr/>
                    <a:lstStyle/>
                    <a:p>
                      <a:r>
                        <a:rPr lang="en-US" sz="2400" dirty="0"/>
                        <a:t>Age (</a:t>
                      </a:r>
                      <a:r>
                        <a:rPr lang="en-US" sz="2400" dirty="0" err="1"/>
                        <a:t>yrs</a:t>
                      </a:r>
                      <a:r>
                        <a:rPr lang="en-US" sz="2400" dirty="0"/>
                        <a:t>)</a:t>
                      </a:r>
                    </a:p>
                  </a:txBody>
                  <a:tcPr/>
                </a:tc>
                <a:tc>
                  <a:txBody>
                    <a:bodyPr/>
                    <a:lstStyle/>
                    <a:p>
                      <a:pPr algn="ctr"/>
                      <a:r>
                        <a:rPr lang="en-US" sz="2400" dirty="0"/>
                        <a:t>14.5 (6.2)</a:t>
                      </a:r>
                    </a:p>
                  </a:txBody>
                  <a:tcPr/>
                </a:tc>
                <a:extLst>
                  <a:ext uri="{0D108BD9-81ED-4DB2-BD59-A6C34878D82A}">
                    <a16:rowId xmlns:a16="http://schemas.microsoft.com/office/drawing/2014/main" val="984923024"/>
                  </a:ext>
                </a:extLst>
              </a:tr>
              <a:tr h="482368">
                <a:tc>
                  <a:txBody>
                    <a:bodyPr/>
                    <a:lstStyle/>
                    <a:p>
                      <a:r>
                        <a:rPr lang="en-US" sz="2400" dirty="0"/>
                        <a:t>Male (%)</a:t>
                      </a:r>
                    </a:p>
                  </a:txBody>
                  <a:tcPr/>
                </a:tc>
                <a:tc>
                  <a:txBody>
                    <a:bodyPr/>
                    <a:lstStyle/>
                    <a:p>
                      <a:pPr algn="ctr"/>
                      <a:r>
                        <a:rPr lang="en-US" sz="2400" dirty="0"/>
                        <a:t>60</a:t>
                      </a:r>
                    </a:p>
                  </a:txBody>
                  <a:tcPr/>
                </a:tc>
                <a:extLst>
                  <a:ext uri="{0D108BD9-81ED-4DB2-BD59-A6C34878D82A}">
                    <a16:rowId xmlns:a16="http://schemas.microsoft.com/office/drawing/2014/main" val="218221818"/>
                  </a:ext>
                </a:extLst>
              </a:tr>
              <a:tr h="515078">
                <a:tc>
                  <a:txBody>
                    <a:bodyPr/>
                    <a:lstStyle/>
                    <a:p>
                      <a:r>
                        <a:rPr lang="en-US" sz="2400" dirty="0"/>
                        <a:t>BMI</a:t>
                      </a:r>
                    </a:p>
                  </a:txBody>
                  <a:tcPr/>
                </a:tc>
                <a:tc>
                  <a:txBody>
                    <a:bodyPr/>
                    <a:lstStyle/>
                    <a:p>
                      <a:pPr algn="ctr"/>
                      <a:r>
                        <a:rPr lang="en-US" sz="2400" dirty="0"/>
                        <a:t>17.5</a:t>
                      </a:r>
                    </a:p>
                  </a:txBody>
                  <a:tcPr/>
                </a:tc>
                <a:extLst>
                  <a:ext uri="{0D108BD9-81ED-4DB2-BD59-A6C34878D82A}">
                    <a16:rowId xmlns:a16="http://schemas.microsoft.com/office/drawing/2014/main" val="2577062598"/>
                  </a:ext>
                </a:extLst>
              </a:tr>
              <a:tr h="515078">
                <a:tc>
                  <a:txBody>
                    <a:bodyPr/>
                    <a:lstStyle/>
                    <a:p>
                      <a:r>
                        <a:rPr lang="en-US" sz="2400" dirty="0"/>
                        <a:t>TF duration before ILC (</a:t>
                      </a:r>
                      <a:r>
                        <a:rPr lang="en-US" sz="2400" dirty="0" err="1"/>
                        <a:t>yrs</a:t>
                      </a:r>
                      <a:r>
                        <a:rPr lang="en-US" sz="2400" dirty="0"/>
                        <a:t>)</a:t>
                      </a:r>
                    </a:p>
                  </a:txBody>
                  <a:tcPr/>
                </a:tc>
                <a:tc>
                  <a:txBody>
                    <a:bodyPr/>
                    <a:lstStyle/>
                    <a:p>
                      <a:pPr algn="ctr"/>
                      <a:r>
                        <a:rPr lang="en-US" sz="2400" dirty="0"/>
                        <a:t>6</a:t>
                      </a:r>
                    </a:p>
                  </a:txBody>
                  <a:tcPr/>
                </a:tc>
                <a:extLst>
                  <a:ext uri="{0D108BD9-81ED-4DB2-BD59-A6C34878D82A}">
                    <a16:rowId xmlns:a16="http://schemas.microsoft.com/office/drawing/2014/main" val="4079586259"/>
                  </a:ext>
                </a:extLst>
              </a:tr>
            </a:tbl>
          </a:graphicData>
        </a:graphic>
      </p:graphicFrame>
    </p:spTree>
    <p:extLst>
      <p:ext uri="{BB962C8B-B14F-4D97-AF65-F5344CB8AC3E}">
        <p14:creationId xmlns:p14="http://schemas.microsoft.com/office/powerpoint/2010/main" val="2341226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9DEE162C-27DF-4C6D-6D5C-3997A7582938}"/>
              </a:ext>
            </a:extLst>
          </p:cNvPr>
          <p:cNvSpPr>
            <a:spLocks noGrp="1"/>
          </p:cNvSpPr>
          <p:nvPr>
            <p:ph type="title"/>
          </p:nvPr>
        </p:nvSpPr>
        <p:spPr>
          <a:xfrm>
            <a:off x="457200" y="922284"/>
            <a:ext cx="11277600" cy="1333500"/>
          </a:xfrm>
        </p:spPr>
        <p:txBody>
          <a:bodyPr anchor="t">
            <a:normAutofit/>
          </a:bodyPr>
          <a:lstStyle/>
          <a:p>
            <a:r>
              <a:rPr lang="en-US" sz="4000" dirty="0">
                <a:solidFill>
                  <a:srgbClr val="0070C0"/>
                </a:solidFill>
              </a:rPr>
              <a:t>Topics</a:t>
            </a:r>
          </a:p>
        </p:txBody>
      </p:sp>
      <p:sp>
        <p:nvSpPr>
          <p:cNvPr id="4" name="Content Placeholder 3">
            <a:extLst>
              <a:ext uri="{FF2B5EF4-FFF2-40B4-BE49-F238E27FC236}">
                <a16:creationId xmlns:a16="http://schemas.microsoft.com/office/drawing/2014/main" id="{C9C415A6-872A-A35F-B58E-A5548510CB48}"/>
              </a:ext>
            </a:extLst>
          </p:cNvPr>
          <p:cNvSpPr>
            <a:spLocks noGrp="1"/>
          </p:cNvSpPr>
          <p:nvPr>
            <p:ph idx="1"/>
          </p:nvPr>
        </p:nvSpPr>
        <p:spPr/>
        <p:txBody>
          <a:bodyPr/>
          <a:lstStyle/>
          <a:p>
            <a:pPr marL="514350" indent="-514350">
              <a:lnSpc>
                <a:spcPct val="150000"/>
              </a:lnSpc>
              <a:buFont typeface="+mj-lt"/>
              <a:buAutoNum type="alphaUcPeriod"/>
            </a:pPr>
            <a:r>
              <a:rPr lang="en-US" sz="2800" dirty="0"/>
              <a:t>Pancreas and digestion</a:t>
            </a:r>
          </a:p>
          <a:p>
            <a:pPr marL="514350" indent="-514350">
              <a:lnSpc>
                <a:spcPct val="150000"/>
              </a:lnSpc>
              <a:buFont typeface="+mj-lt"/>
              <a:buAutoNum type="alphaUcPeriod"/>
            </a:pPr>
            <a:r>
              <a:rPr lang="en-US" sz="2800" dirty="0"/>
              <a:t>Fat absorption</a:t>
            </a:r>
          </a:p>
          <a:p>
            <a:pPr marL="514350" indent="-514350">
              <a:lnSpc>
                <a:spcPct val="150000"/>
              </a:lnSpc>
              <a:buFont typeface="+mj-lt"/>
              <a:buAutoNum type="alphaUcPeriod"/>
            </a:pPr>
            <a:r>
              <a:rPr lang="en-US" dirty="0"/>
              <a:t>EPI/</a:t>
            </a:r>
            <a:r>
              <a:rPr lang="en-US" sz="2800" dirty="0"/>
              <a:t>Cystic Fibrosis</a:t>
            </a:r>
          </a:p>
          <a:p>
            <a:pPr marL="514350" indent="-514350">
              <a:lnSpc>
                <a:spcPct val="150000"/>
              </a:lnSpc>
              <a:buFont typeface="+mj-lt"/>
              <a:buAutoNum type="alphaUcPeriod"/>
            </a:pPr>
            <a:r>
              <a:rPr lang="en-US" sz="2800" dirty="0"/>
              <a:t>EPI in critical illness</a:t>
            </a:r>
          </a:p>
        </p:txBody>
      </p:sp>
    </p:spTree>
    <p:extLst>
      <p:ext uri="{BB962C8B-B14F-4D97-AF65-F5344CB8AC3E}">
        <p14:creationId xmlns:p14="http://schemas.microsoft.com/office/powerpoint/2010/main" val="9942935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2ADD6-5FCE-1D54-1E94-11BA1D8A686A}"/>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A0949495-AE50-A1F7-C757-EAFBA59BADE8}"/>
              </a:ext>
            </a:extLst>
          </p:cNvPr>
          <p:cNvSpPr txBox="1"/>
          <p:nvPr/>
        </p:nvSpPr>
        <p:spPr>
          <a:xfrm>
            <a:off x="10335573" y="953038"/>
            <a:ext cx="1018227" cy="584775"/>
          </a:xfrm>
          <a:prstGeom prst="rect">
            <a:avLst/>
          </a:prstGeom>
          <a:noFill/>
        </p:spPr>
        <p:txBody>
          <a:bodyPr wrap="none" rtlCol="0">
            <a:spAutoFit/>
          </a:bodyPr>
          <a:lstStyle/>
          <a:p>
            <a:r>
              <a:rPr lang="en-US" sz="3200" dirty="0">
                <a:solidFill>
                  <a:schemeClr val="accent5">
                    <a:lumMod val="75000"/>
                  </a:schemeClr>
                </a:solidFill>
              </a:rPr>
              <a:t>2017</a:t>
            </a:r>
            <a:endParaRPr lang="en-US" dirty="0">
              <a:solidFill>
                <a:schemeClr val="accent5">
                  <a:lumMod val="75000"/>
                </a:schemeClr>
              </a:solidFill>
            </a:endParaRPr>
          </a:p>
        </p:txBody>
      </p:sp>
      <p:pic>
        <p:nvPicPr>
          <p:cNvPr id="5" name="Picture 4" descr="A close-up of a white background&#10;&#10;Description automatically generated">
            <a:extLst>
              <a:ext uri="{FF2B5EF4-FFF2-40B4-BE49-F238E27FC236}">
                <a16:creationId xmlns:a16="http://schemas.microsoft.com/office/drawing/2014/main" id="{439253EC-49C3-F0DB-04E5-44A5BB34F9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000" y="504084"/>
            <a:ext cx="7366000" cy="1714500"/>
          </a:xfrm>
          <a:prstGeom prst="rect">
            <a:avLst/>
          </a:prstGeom>
          <a:ln>
            <a:solidFill>
              <a:schemeClr val="accent1"/>
            </a:solidFill>
          </a:ln>
        </p:spPr>
      </p:pic>
      <p:pic>
        <p:nvPicPr>
          <p:cNvPr id="6" name="Picture 5" descr="A comparison of a graph&#10;&#10;Description automatically generated with medium confidence">
            <a:extLst>
              <a:ext uri="{FF2B5EF4-FFF2-40B4-BE49-F238E27FC236}">
                <a16:creationId xmlns:a16="http://schemas.microsoft.com/office/drawing/2014/main" id="{03E3D268-20B9-0947-F30E-6513E29BCE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9334" y="2537140"/>
            <a:ext cx="9408459" cy="3971324"/>
          </a:xfrm>
          <a:prstGeom prst="rect">
            <a:avLst/>
          </a:prstGeom>
        </p:spPr>
      </p:pic>
    </p:spTree>
    <p:extLst>
      <p:ext uri="{BB962C8B-B14F-4D97-AF65-F5344CB8AC3E}">
        <p14:creationId xmlns:p14="http://schemas.microsoft.com/office/powerpoint/2010/main" val="6472304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05DE2-9242-BF7F-73F1-2997434DA8B4}"/>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706B354B-0B14-AD97-6172-2C5A566C9F02}"/>
              </a:ext>
            </a:extLst>
          </p:cNvPr>
          <p:cNvSpPr txBox="1"/>
          <p:nvPr/>
        </p:nvSpPr>
        <p:spPr>
          <a:xfrm>
            <a:off x="10335573" y="953038"/>
            <a:ext cx="1018227" cy="584775"/>
          </a:xfrm>
          <a:prstGeom prst="rect">
            <a:avLst/>
          </a:prstGeom>
          <a:noFill/>
        </p:spPr>
        <p:txBody>
          <a:bodyPr wrap="none" rtlCol="0">
            <a:spAutoFit/>
          </a:bodyPr>
          <a:lstStyle/>
          <a:p>
            <a:r>
              <a:rPr lang="en-US" sz="3200" dirty="0">
                <a:solidFill>
                  <a:schemeClr val="accent5">
                    <a:lumMod val="75000"/>
                  </a:schemeClr>
                </a:solidFill>
              </a:rPr>
              <a:t>2017</a:t>
            </a:r>
            <a:endParaRPr lang="en-US" dirty="0">
              <a:solidFill>
                <a:schemeClr val="accent5">
                  <a:lumMod val="75000"/>
                </a:schemeClr>
              </a:solidFill>
            </a:endParaRPr>
          </a:p>
        </p:txBody>
      </p:sp>
      <p:pic>
        <p:nvPicPr>
          <p:cNvPr id="5" name="Picture 4" descr="A close-up of a white background&#10;&#10;Description automatically generated">
            <a:extLst>
              <a:ext uri="{FF2B5EF4-FFF2-40B4-BE49-F238E27FC236}">
                <a16:creationId xmlns:a16="http://schemas.microsoft.com/office/drawing/2014/main" id="{672BBDB5-A4E2-6E84-4356-23D6F153E8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000" y="504084"/>
            <a:ext cx="7366000" cy="1714500"/>
          </a:xfrm>
          <a:prstGeom prst="rect">
            <a:avLst/>
          </a:prstGeom>
          <a:ln>
            <a:solidFill>
              <a:schemeClr val="accent1"/>
            </a:solidFill>
          </a:ln>
        </p:spPr>
      </p:pic>
      <p:pic>
        <p:nvPicPr>
          <p:cNvPr id="3" name="Picture 2" descr="A table with numbers and text&#10;&#10;Description automatically generated">
            <a:extLst>
              <a:ext uri="{FF2B5EF4-FFF2-40B4-BE49-F238E27FC236}">
                <a16:creationId xmlns:a16="http://schemas.microsoft.com/office/drawing/2014/main" id="{E4F566BA-637D-34C4-0342-84C3D0AE06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3108" y="2469346"/>
            <a:ext cx="5385784" cy="4044062"/>
          </a:xfrm>
          <a:prstGeom prst="rect">
            <a:avLst/>
          </a:prstGeom>
          <a:ln>
            <a:solidFill>
              <a:schemeClr val="accent1"/>
            </a:solidFill>
          </a:ln>
        </p:spPr>
      </p:pic>
    </p:spTree>
    <p:extLst>
      <p:ext uri="{BB962C8B-B14F-4D97-AF65-F5344CB8AC3E}">
        <p14:creationId xmlns:p14="http://schemas.microsoft.com/office/powerpoint/2010/main" val="29464419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A04EE-B3AE-DEA3-F131-886E59F83508}"/>
            </a:ext>
          </a:extLst>
        </p:cNvPr>
        <p:cNvGrpSpPr/>
        <p:nvPr/>
      </p:nvGrpSpPr>
      <p:grpSpPr>
        <a:xfrm>
          <a:off x="0" y="0"/>
          <a:ext cx="0" cy="0"/>
          <a:chOff x="0" y="0"/>
          <a:chExt cx="0" cy="0"/>
        </a:xfrm>
      </p:grpSpPr>
      <p:sp>
        <p:nvSpPr>
          <p:cNvPr id="14" name="Title 2">
            <a:extLst>
              <a:ext uri="{FF2B5EF4-FFF2-40B4-BE49-F238E27FC236}">
                <a16:creationId xmlns:a16="http://schemas.microsoft.com/office/drawing/2014/main" id="{284AB86E-8A7C-81D8-F2A5-8487D15D11C4}"/>
              </a:ext>
            </a:extLst>
          </p:cNvPr>
          <p:cNvSpPr>
            <a:spLocks noGrp="1"/>
          </p:cNvSpPr>
          <p:nvPr>
            <p:ph type="title"/>
          </p:nvPr>
        </p:nvSpPr>
        <p:spPr>
          <a:xfrm>
            <a:off x="838200" y="492125"/>
            <a:ext cx="11277600" cy="1333500"/>
          </a:xfrm>
        </p:spPr>
        <p:txBody>
          <a:bodyPr anchor="t">
            <a:normAutofit/>
          </a:bodyPr>
          <a:lstStyle/>
          <a:p>
            <a:r>
              <a:rPr lang="en-US" sz="4000" dirty="0">
                <a:solidFill>
                  <a:srgbClr val="0070C0"/>
                </a:solidFill>
              </a:rPr>
              <a:t>Basic Science Experiments</a:t>
            </a:r>
          </a:p>
        </p:txBody>
      </p:sp>
      <p:sp>
        <p:nvSpPr>
          <p:cNvPr id="4" name="Content Placeholder 3">
            <a:extLst>
              <a:ext uri="{FF2B5EF4-FFF2-40B4-BE49-F238E27FC236}">
                <a16:creationId xmlns:a16="http://schemas.microsoft.com/office/drawing/2014/main" id="{063CA139-D506-D633-16B0-11B03B61FB48}"/>
              </a:ext>
            </a:extLst>
          </p:cNvPr>
          <p:cNvSpPr>
            <a:spLocks noGrp="1"/>
          </p:cNvSpPr>
          <p:nvPr>
            <p:ph idx="1"/>
          </p:nvPr>
        </p:nvSpPr>
        <p:spPr>
          <a:xfrm>
            <a:off x="838200" y="1433655"/>
            <a:ext cx="10515600" cy="5147449"/>
          </a:xfrm>
        </p:spPr>
        <p:txBody>
          <a:bodyPr>
            <a:normAutofit fontScale="77500" lnSpcReduction="20000"/>
          </a:bodyPr>
          <a:lstStyle/>
          <a:p>
            <a:pPr>
              <a:lnSpc>
                <a:spcPct val="150000"/>
              </a:lnSpc>
            </a:pPr>
            <a:r>
              <a:rPr lang="en-US" sz="2800" dirty="0"/>
              <a:t>Group of investigators from Beth-Israel, Harvard in Boston</a:t>
            </a:r>
          </a:p>
          <a:p>
            <a:pPr>
              <a:lnSpc>
                <a:spcPct val="150000"/>
              </a:lnSpc>
            </a:pPr>
            <a:r>
              <a:rPr lang="en-US" sz="2800" dirty="0"/>
              <a:t>Piglets underwent 75% intestinal resection, received central line, G-tube</a:t>
            </a:r>
          </a:p>
          <a:p>
            <a:pPr>
              <a:lnSpc>
                <a:spcPct val="150000"/>
              </a:lnSpc>
            </a:pPr>
            <a:r>
              <a:rPr lang="en-US" sz="2800" dirty="0"/>
              <a:t>7-day recovery -&gt; TPN initiated, when tolerating at 100%, TF initiated at 20% of caloric needs, advanced every two days by 10% while TPN was reduced respectively, replaced by IVF</a:t>
            </a:r>
          </a:p>
          <a:p>
            <a:pPr lvl="1">
              <a:lnSpc>
                <a:spcPct val="150000"/>
              </a:lnSpc>
            </a:pPr>
            <a:r>
              <a:rPr lang="en-US" dirty="0"/>
              <a:t>In absence of liquid diarrhea (Bristol stool score 6-7) &amp; </a:t>
            </a:r>
            <a:r>
              <a:rPr lang="en-US" dirty="0" err="1"/>
              <a:t>wt</a:t>
            </a:r>
            <a:r>
              <a:rPr lang="en-US" dirty="0"/>
              <a:t> gain &gt;100 g/d</a:t>
            </a:r>
          </a:p>
          <a:p>
            <a:pPr lvl="1">
              <a:lnSpc>
                <a:spcPct val="150000"/>
              </a:lnSpc>
            </a:pPr>
            <a:r>
              <a:rPr lang="en-US" dirty="0"/>
              <a:t>No access to oral diet, water</a:t>
            </a:r>
          </a:p>
          <a:p>
            <a:pPr lvl="1">
              <a:lnSpc>
                <a:spcPct val="150000"/>
              </a:lnSpc>
            </a:pPr>
            <a:r>
              <a:rPr lang="en-US" dirty="0"/>
              <a:t>TF administered with ILC or placebo</a:t>
            </a:r>
          </a:p>
          <a:p>
            <a:pPr>
              <a:lnSpc>
                <a:spcPct val="150000"/>
              </a:lnSpc>
            </a:pPr>
            <a:r>
              <a:rPr lang="en-US" sz="2800" dirty="0"/>
              <a:t>Experiment duration 14 days</a:t>
            </a:r>
          </a:p>
          <a:p>
            <a:pPr>
              <a:lnSpc>
                <a:spcPct val="150000"/>
              </a:lnSpc>
            </a:pPr>
            <a:r>
              <a:rPr lang="en-US" sz="2800" dirty="0"/>
              <a:t>Datapoints (</a:t>
            </a:r>
            <a:r>
              <a:rPr lang="en-US" sz="2800" dirty="0" err="1"/>
              <a:t>wt</a:t>
            </a:r>
            <a:r>
              <a:rPr lang="en-US" sz="2800" dirty="0"/>
              <a:t>, lipids, lipid-sol vitamins) were examined at TF initiation &amp; 14 days later</a:t>
            </a:r>
            <a:endParaRPr lang="en-US" dirty="0"/>
          </a:p>
          <a:p>
            <a:pPr>
              <a:lnSpc>
                <a:spcPct val="150000"/>
              </a:lnSpc>
            </a:pPr>
            <a:endParaRPr lang="en-US" dirty="0"/>
          </a:p>
        </p:txBody>
      </p:sp>
    </p:spTree>
    <p:extLst>
      <p:ext uri="{BB962C8B-B14F-4D97-AF65-F5344CB8AC3E}">
        <p14:creationId xmlns:p14="http://schemas.microsoft.com/office/powerpoint/2010/main" val="461904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B1EE0-3DE3-EB4E-2FF6-E962361E9632}"/>
            </a:ext>
          </a:extLst>
        </p:cNvPr>
        <p:cNvGrpSpPr/>
        <p:nvPr/>
      </p:nvGrpSpPr>
      <p:grpSpPr>
        <a:xfrm>
          <a:off x="0" y="0"/>
          <a:ext cx="0" cy="0"/>
          <a:chOff x="0" y="0"/>
          <a:chExt cx="0" cy="0"/>
        </a:xfrm>
      </p:grpSpPr>
      <p:pic>
        <p:nvPicPr>
          <p:cNvPr id="9" name="Picture 8" descr="A screenshot of a computer&#10;&#10;Description automatically generated">
            <a:extLst>
              <a:ext uri="{FF2B5EF4-FFF2-40B4-BE49-F238E27FC236}">
                <a16:creationId xmlns:a16="http://schemas.microsoft.com/office/drawing/2014/main" id="{7528DE7C-127F-61E8-908F-53BC192B0A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6556" y="257308"/>
            <a:ext cx="5478887" cy="1467114"/>
          </a:xfrm>
          <a:prstGeom prst="rect">
            <a:avLst/>
          </a:prstGeom>
          <a:ln>
            <a:solidFill>
              <a:schemeClr val="accent1"/>
            </a:solidFill>
          </a:ln>
        </p:spPr>
      </p:pic>
      <p:pic>
        <p:nvPicPr>
          <p:cNvPr id="11" name="Picture 10" descr="A graph of a patient's recovery&#10;&#10;Description automatically generated with medium confidence">
            <a:extLst>
              <a:ext uri="{FF2B5EF4-FFF2-40B4-BE49-F238E27FC236}">
                <a16:creationId xmlns:a16="http://schemas.microsoft.com/office/drawing/2014/main" id="{1F6AF8FF-77DA-7247-0917-E199D652DF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6883" y="1958560"/>
            <a:ext cx="5378231" cy="4461828"/>
          </a:xfrm>
          <a:prstGeom prst="rect">
            <a:avLst/>
          </a:prstGeom>
          <a:ln>
            <a:solidFill>
              <a:schemeClr val="accent1"/>
            </a:solidFill>
          </a:ln>
        </p:spPr>
      </p:pic>
    </p:spTree>
    <p:extLst>
      <p:ext uri="{BB962C8B-B14F-4D97-AF65-F5344CB8AC3E}">
        <p14:creationId xmlns:p14="http://schemas.microsoft.com/office/powerpoint/2010/main" val="34357383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E19DE-F0AB-4C8F-A927-D515CB7DB20A}"/>
            </a:ext>
          </a:extLst>
        </p:cNvPr>
        <p:cNvGrpSpPr/>
        <p:nvPr/>
      </p:nvGrpSpPr>
      <p:grpSpPr>
        <a:xfrm>
          <a:off x="0" y="0"/>
          <a:ext cx="0" cy="0"/>
          <a:chOff x="0" y="0"/>
          <a:chExt cx="0" cy="0"/>
        </a:xfrm>
      </p:grpSpPr>
      <p:pic>
        <p:nvPicPr>
          <p:cNvPr id="9" name="Picture 8" descr="A screenshot of a computer&#10;&#10;Description automatically generated">
            <a:extLst>
              <a:ext uri="{FF2B5EF4-FFF2-40B4-BE49-F238E27FC236}">
                <a16:creationId xmlns:a16="http://schemas.microsoft.com/office/drawing/2014/main" id="{15395B4A-31FE-108B-E90A-A7341C0794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6556" y="257308"/>
            <a:ext cx="5478887" cy="1467114"/>
          </a:xfrm>
          <a:prstGeom prst="rect">
            <a:avLst/>
          </a:prstGeom>
          <a:ln>
            <a:solidFill>
              <a:schemeClr val="accent1"/>
            </a:solidFill>
          </a:ln>
        </p:spPr>
      </p:pic>
      <p:pic>
        <p:nvPicPr>
          <p:cNvPr id="3" name="Picture 2" descr="A diagram of different types of alcohol&#10;&#10;Description automatically generated with medium confidence">
            <a:extLst>
              <a:ext uri="{FF2B5EF4-FFF2-40B4-BE49-F238E27FC236}">
                <a16:creationId xmlns:a16="http://schemas.microsoft.com/office/drawing/2014/main" id="{F635EE69-2A5C-7DCB-F1DA-BECEB378BA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274" y="2475207"/>
            <a:ext cx="11115452" cy="3345735"/>
          </a:xfrm>
          <a:prstGeom prst="rect">
            <a:avLst/>
          </a:prstGeom>
        </p:spPr>
      </p:pic>
    </p:spTree>
    <p:extLst>
      <p:ext uri="{BB962C8B-B14F-4D97-AF65-F5344CB8AC3E}">
        <p14:creationId xmlns:p14="http://schemas.microsoft.com/office/powerpoint/2010/main" val="121960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CE8D3-9BEB-BC02-7E86-CA7AACA72766}"/>
            </a:ext>
          </a:extLst>
        </p:cNvPr>
        <p:cNvGrpSpPr/>
        <p:nvPr/>
      </p:nvGrpSpPr>
      <p:grpSpPr>
        <a:xfrm>
          <a:off x="0" y="0"/>
          <a:ext cx="0" cy="0"/>
          <a:chOff x="0" y="0"/>
          <a:chExt cx="0" cy="0"/>
        </a:xfrm>
      </p:grpSpPr>
      <p:pic>
        <p:nvPicPr>
          <p:cNvPr id="9" name="Picture 8" descr="A screenshot of a computer&#10;&#10;Description automatically generated">
            <a:extLst>
              <a:ext uri="{FF2B5EF4-FFF2-40B4-BE49-F238E27FC236}">
                <a16:creationId xmlns:a16="http://schemas.microsoft.com/office/drawing/2014/main" id="{226483E5-510B-F833-0D4D-E2E19BE06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6556" y="257308"/>
            <a:ext cx="5478887" cy="1467114"/>
          </a:xfrm>
          <a:prstGeom prst="rect">
            <a:avLst/>
          </a:prstGeom>
          <a:ln>
            <a:solidFill>
              <a:schemeClr val="accent1"/>
            </a:solidFill>
          </a:ln>
        </p:spPr>
      </p:pic>
      <p:pic>
        <p:nvPicPr>
          <p:cNvPr id="3" name="Picture 2" descr="A diagram of different types of reaction&#10;&#10;Description automatically generated with medium confidence">
            <a:extLst>
              <a:ext uri="{FF2B5EF4-FFF2-40B4-BE49-F238E27FC236}">
                <a16:creationId xmlns:a16="http://schemas.microsoft.com/office/drawing/2014/main" id="{9E393AAC-D1D6-425C-BFE7-F49B613475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678" y="2353971"/>
            <a:ext cx="10867925" cy="3531673"/>
          </a:xfrm>
          <a:prstGeom prst="rect">
            <a:avLst/>
          </a:prstGeom>
        </p:spPr>
      </p:pic>
    </p:spTree>
    <p:extLst>
      <p:ext uri="{BB962C8B-B14F-4D97-AF65-F5344CB8AC3E}">
        <p14:creationId xmlns:p14="http://schemas.microsoft.com/office/powerpoint/2010/main" val="35705835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88030-D079-52A9-F7F9-A57AF90BEAF5}"/>
            </a:ext>
          </a:extLst>
        </p:cNvPr>
        <p:cNvGrpSpPr/>
        <p:nvPr/>
      </p:nvGrpSpPr>
      <p:grpSpPr>
        <a:xfrm>
          <a:off x="0" y="0"/>
          <a:ext cx="0" cy="0"/>
          <a:chOff x="0" y="0"/>
          <a:chExt cx="0" cy="0"/>
        </a:xfrm>
      </p:grpSpPr>
      <p:pic>
        <p:nvPicPr>
          <p:cNvPr id="4" name="Picture 3" descr="A close-up of a text&#10;&#10;Description automatically generated">
            <a:extLst>
              <a:ext uri="{FF2B5EF4-FFF2-40B4-BE49-F238E27FC236}">
                <a16:creationId xmlns:a16="http://schemas.microsoft.com/office/drawing/2014/main" id="{72C7BFE6-2490-D6ED-15B1-F40924A93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153026"/>
            <a:ext cx="7772400" cy="1643192"/>
          </a:xfrm>
          <a:prstGeom prst="rect">
            <a:avLst/>
          </a:prstGeom>
          <a:ln>
            <a:solidFill>
              <a:schemeClr val="accent1"/>
            </a:solidFill>
          </a:ln>
        </p:spPr>
      </p:pic>
      <p:pic>
        <p:nvPicPr>
          <p:cNvPr id="6" name="Picture 5" descr="A graph of a patient's reaction&#10;&#10;Description automatically generated with medium confidence">
            <a:extLst>
              <a:ext uri="{FF2B5EF4-FFF2-40B4-BE49-F238E27FC236}">
                <a16:creationId xmlns:a16="http://schemas.microsoft.com/office/drawing/2014/main" id="{91BDADE4-7C62-509E-F9BB-AF63923C10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7740" y="2086376"/>
            <a:ext cx="4256519" cy="4359499"/>
          </a:xfrm>
          <a:prstGeom prst="rect">
            <a:avLst/>
          </a:prstGeom>
          <a:ln>
            <a:solidFill>
              <a:schemeClr val="accent1"/>
            </a:solidFill>
          </a:ln>
        </p:spPr>
      </p:pic>
    </p:spTree>
    <p:extLst>
      <p:ext uri="{BB962C8B-B14F-4D97-AF65-F5344CB8AC3E}">
        <p14:creationId xmlns:p14="http://schemas.microsoft.com/office/powerpoint/2010/main" val="33225144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2ADF5-6EE1-2346-2EE8-0DA39AF071BD}"/>
            </a:ext>
          </a:extLst>
        </p:cNvPr>
        <p:cNvGrpSpPr/>
        <p:nvPr/>
      </p:nvGrpSpPr>
      <p:grpSpPr>
        <a:xfrm>
          <a:off x="0" y="0"/>
          <a:ext cx="0" cy="0"/>
          <a:chOff x="0" y="0"/>
          <a:chExt cx="0" cy="0"/>
        </a:xfrm>
      </p:grpSpPr>
      <p:pic>
        <p:nvPicPr>
          <p:cNvPr id="4" name="Picture 3" descr="A close-up of a text&#10;&#10;Description automatically generated">
            <a:extLst>
              <a:ext uri="{FF2B5EF4-FFF2-40B4-BE49-F238E27FC236}">
                <a16:creationId xmlns:a16="http://schemas.microsoft.com/office/drawing/2014/main" id="{82FAF852-773A-6658-A548-833A294F94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153026"/>
            <a:ext cx="7772400" cy="1643192"/>
          </a:xfrm>
          <a:prstGeom prst="rect">
            <a:avLst/>
          </a:prstGeom>
          <a:ln>
            <a:solidFill>
              <a:schemeClr val="accent1"/>
            </a:solidFill>
          </a:ln>
        </p:spPr>
      </p:pic>
      <p:pic>
        <p:nvPicPr>
          <p:cNvPr id="3" name="Picture 2" descr="A group of graphs showing the results of a study day&#10;&#10;Description automatically generated with medium confidence">
            <a:extLst>
              <a:ext uri="{FF2B5EF4-FFF2-40B4-BE49-F238E27FC236}">
                <a16:creationId xmlns:a16="http://schemas.microsoft.com/office/drawing/2014/main" id="{FA48CB2E-074E-41C1-82A0-4B263B3C1D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5690" y="2044287"/>
            <a:ext cx="6640620" cy="4549696"/>
          </a:xfrm>
          <a:prstGeom prst="rect">
            <a:avLst/>
          </a:prstGeom>
          <a:ln>
            <a:solidFill>
              <a:schemeClr val="accent1"/>
            </a:solidFill>
          </a:ln>
        </p:spPr>
      </p:pic>
    </p:spTree>
    <p:extLst>
      <p:ext uri="{BB962C8B-B14F-4D97-AF65-F5344CB8AC3E}">
        <p14:creationId xmlns:p14="http://schemas.microsoft.com/office/powerpoint/2010/main" val="30936148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29376-8536-3576-1E38-B209D76C4984}"/>
            </a:ext>
          </a:extLst>
        </p:cNvPr>
        <p:cNvGrpSpPr/>
        <p:nvPr/>
      </p:nvGrpSpPr>
      <p:grpSpPr>
        <a:xfrm>
          <a:off x="0" y="0"/>
          <a:ext cx="0" cy="0"/>
          <a:chOff x="0" y="0"/>
          <a:chExt cx="0" cy="0"/>
        </a:xfrm>
      </p:grpSpPr>
      <p:pic>
        <p:nvPicPr>
          <p:cNvPr id="4" name="Picture 3" descr="A close-up of a text&#10;&#10;Description automatically generated">
            <a:extLst>
              <a:ext uri="{FF2B5EF4-FFF2-40B4-BE49-F238E27FC236}">
                <a16:creationId xmlns:a16="http://schemas.microsoft.com/office/drawing/2014/main" id="{E5BAC461-5997-F569-0A97-E2A92426C7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153026"/>
            <a:ext cx="7772400" cy="1643192"/>
          </a:xfrm>
          <a:prstGeom prst="rect">
            <a:avLst/>
          </a:prstGeom>
          <a:ln>
            <a:solidFill>
              <a:schemeClr val="accent1"/>
            </a:solidFill>
          </a:ln>
        </p:spPr>
      </p:pic>
      <p:pic>
        <p:nvPicPr>
          <p:cNvPr id="3" name="Picture 2" descr="A group of graphs showing the results of a study day&#10;&#10;Description automatically generated">
            <a:extLst>
              <a:ext uri="{FF2B5EF4-FFF2-40B4-BE49-F238E27FC236}">
                <a16:creationId xmlns:a16="http://schemas.microsoft.com/office/drawing/2014/main" id="{51861555-62E1-A919-F55E-A2E572584F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3396" y="2079743"/>
            <a:ext cx="6685208" cy="4625231"/>
          </a:xfrm>
          <a:prstGeom prst="rect">
            <a:avLst/>
          </a:prstGeom>
          <a:ln>
            <a:solidFill>
              <a:schemeClr val="accent1"/>
            </a:solidFill>
          </a:ln>
        </p:spPr>
      </p:pic>
    </p:spTree>
    <p:extLst>
      <p:ext uri="{BB962C8B-B14F-4D97-AF65-F5344CB8AC3E}">
        <p14:creationId xmlns:p14="http://schemas.microsoft.com/office/powerpoint/2010/main" val="23813804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29376-8536-3576-1E38-B209D76C4984}"/>
            </a:ext>
          </a:extLst>
        </p:cNvPr>
        <p:cNvGrpSpPr/>
        <p:nvPr/>
      </p:nvGrpSpPr>
      <p:grpSpPr>
        <a:xfrm>
          <a:off x="0" y="0"/>
          <a:ext cx="0" cy="0"/>
          <a:chOff x="0" y="0"/>
          <a:chExt cx="0" cy="0"/>
        </a:xfrm>
      </p:grpSpPr>
      <p:pic>
        <p:nvPicPr>
          <p:cNvPr id="4" name="Picture 3" descr="A close-up of a text&#10;&#10;Description automatically generated">
            <a:extLst>
              <a:ext uri="{FF2B5EF4-FFF2-40B4-BE49-F238E27FC236}">
                <a16:creationId xmlns:a16="http://schemas.microsoft.com/office/drawing/2014/main" id="{E5BAC461-5997-F569-0A97-E2A92426C7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153026"/>
            <a:ext cx="7772400" cy="1643192"/>
          </a:xfrm>
          <a:prstGeom prst="rect">
            <a:avLst/>
          </a:prstGeom>
          <a:ln>
            <a:solidFill>
              <a:schemeClr val="accent1"/>
            </a:solidFill>
          </a:ln>
        </p:spPr>
      </p:pic>
      <p:pic>
        <p:nvPicPr>
          <p:cNvPr id="3" name="Picture 2" descr="A group of graphs showing the results of a study day&#10;&#10;Description automatically generated">
            <a:extLst>
              <a:ext uri="{FF2B5EF4-FFF2-40B4-BE49-F238E27FC236}">
                <a16:creationId xmlns:a16="http://schemas.microsoft.com/office/drawing/2014/main" id="{51861555-62E1-A919-F55E-A2E572584F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3396" y="2079743"/>
            <a:ext cx="6685208" cy="4625231"/>
          </a:xfrm>
          <a:prstGeom prst="rect">
            <a:avLst/>
          </a:prstGeom>
          <a:ln>
            <a:solidFill>
              <a:schemeClr val="accent1"/>
            </a:solidFill>
          </a:ln>
        </p:spPr>
      </p:pic>
    </p:spTree>
    <p:extLst>
      <p:ext uri="{BB962C8B-B14F-4D97-AF65-F5344CB8AC3E}">
        <p14:creationId xmlns:p14="http://schemas.microsoft.com/office/powerpoint/2010/main" val="4267271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9DEE162C-27DF-4C6D-6D5C-3997A7582938}"/>
              </a:ext>
            </a:extLst>
          </p:cNvPr>
          <p:cNvSpPr>
            <a:spLocks noGrp="1"/>
          </p:cNvSpPr>
          <p:nvPr>
            <p:ph type="title"/>
          </p:nvPr>
        </p:nvSpPr>
        <p:spPr>
          <a:xfrm>
            <a:off x="457200" y="922284"/>
            <a:ext cx="11277600" cy="1333500"/>
          </a:xfrm>
        </p:spPr>
        <p:txBody>
          <a:bodyPr anchor="t">
            <a:normAutofit/>
          </a:bodyPr>
          <a:lstStyle/>
          <a:p>
            <a:r>
              <a:rPr lang="en-US" sz="4000" dirty="0">
                <a:solidFill>
                  <a:srgbClr val="0070C0"/>
                </a:solidFill>
              </a:rPr>
              <a:t>A. Pancreas and Digestion</a:t>
            </a:r>
          </a:p>
        </p:txBody>
      </p:sp>
    </p:spTree>
    <p:extLst>
      <p:ext uri="{BB962C8B-B14F-4D97-AF65-F5344CB8AC3E}">
        <p14:creationId xmlns:p14="http://schemas.microsoft.com/office/powerpoint/2010/main" val="21443556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9DEE162C-27DF-4C6D-6D5C-3997A7582938}"/>
              </a:ext>
            </a:extLst>
          </p:cNvPr>
          <p:cNvSpPr>
            <a:spLocks noGrp="1"/>
          </p:cNvSpPr>
          <p:nvPr>
            <p:ph type="title"/>
          </p:nvPr>
        </p:nvSpPr>
        <p:spPr>
          <a:xfrm>
            <a:off x="1010991" y="1294327"/>
            <a:ext cx="5638800" cy="4641389"/>
          </a:xfrm>
        </p:spPr>
        <p:txBody>
          <a:bodyPr anchor="t">
            <a:normAutofit/>
          </a:bodyPr>
          <a:lstStyle/>
          <a:p>
            <a:br>
              <a:rPr lang="en-US" sz="7200" dirty="0">
                <a:solidFill>
                  <a:schemeClr val="accent1">
                    <a:lumMod val="75000"/>
                  </a:schemeClr>
                </a:solidFill>
              </a:rPr>
            </a:br>
            <a:r>
              <a:rPr lang="en-US" sz="7200" dirty="0">
                <a:solidFill>
                  <a:schemeClr val="accent1">
                    <a:lumMod val="75000"/>
                  </a:schemeClr>
                </a:solidFill>
              </a:rPr>
              <a:t>What about in </a:t>
            </a:r>
            <a:br>
              <a:rPr lang="en-US" sz="7200" dirty="0">
                <a:solidFill>
                  <a:schemeClr val="accent1">
                    <a:lumMod val="75000"/>
                  </a:schemeClr>
                </a:solidFill>
              </a:rPr>
            </a:br>
            <a:r>
              <a:rPr lang="en-US" sz="7200" dirty="0">
                <a:solidFill>
                  <a:schemeClr val="accent1">
                    <a:lumMod val="75000"/>
                  </a:schemeClr>
                </a:solidFill>
              </a:rPr>
              <a:t>critical illness? </a:t>
            </a:r>
          </a:p>
        </p:txBody>
      </p:sp>
      <p:pic>
        <p:nvPicPr>
          <p:cNvPr id="7" name="Picture 6">
            <a:extLst>
              <a:ext uri="{FF2B5EF4-FFF2-40B4-BE49-F238E27FC236}">
                <a16:creationId xmlns:a16="http://schemas.microsoft.com/office/drawing/2014/main" id="{EA3C9387-D29A-9DC5-F8CC-EF1B79A87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0656" y="1294327"/>
            <a:ext cx="3983149" cy="3983149"/>
          </a:xfrm>
          <a:prstGeom prst="rect">
            <a:avLst/>
          </a:prstGeom>
        </p:spPr>
      </p:pic>
    </p:spTree>
    <p:extLst>
      <p:ext uri="{BB962C8B-B14F-4D97-AF65-F5344CB8AC3E}">
        <p14:creationId xmlns:p14="http://schemas.microsoft.com/office/powerpoint/2010/main" val="8012231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9DEE162C-27DF-4C6D-6D5C-3997A7582938}"/>
              </a:ext>
            </a:extLst>
          </p:cNvPr>
          <p:cNvSpPr>
            <a:spLocks noGrp="1"/>
          </p:cNvSpPr>
          <p:nvPr>
            <p:ph type="title"/>
          </p:nvPr>
        </p:nvSpPr>
        <p:spPr>
          <a:xfrm>
            <a:off x="457200" y="922284"/>
            <a:ext cx="11277600" cy="1333500"/>
          </a:xfrm>
        </p:spPr>
        <p:txBody>
          <a:bodyPr anchor="t">
            <a:normAutofit/>
          </a:bodyPr>
          <a:lstStyle/>
          <a:p>
            <a:r>
              <a:rPr lang="en-US" sz="4000" dirty="0">
                <a:solidFill>
                  <a:srgbClr val="0070C0"/>
                </a:solidFill>
              </a:rPr>
              <a:t>D. EPI in Critical Illness</a:t>
            </a:r>
          </a:p>
        </p:txBody>
      </p:sp>
    </p:spTree>
    <p:extLst>
      <p:ext uri="{BB962C8B-B14F-4D97-AF65-F5344CB8AC3E}">
        <p14:creationId xmlns:p14="http://schemas.microsoft.com/office/powerpoint/2010/main" val="13163260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9DEE162C-27DF-4C6D-6D5C-3997A7582938}"/>
              </a:ext>
            </a:extLst>
          </p:cNvPr>
          <p:cNvSpPr>
            <a:spLocks noGrp="1"/>
          </p:cNvSpPr>
          <p:nvPr>
            <p:ph type="title"/>
          </p:nvPr>
        </p:nvSpPr>
        <p:spPr>
          <a:xfrm>
            <a:off x="457200" y="922284"/>
            <a:ext cx="11277600" cy="1333500"/>
          </a:xfrm>
        </p:spPr>
        <p:txBody>
          <a:bodyPr anchor="t">
            <a:normAutofit/>
          </a:bodyPr>
          <a:lstStyle/>
          <a:p>
            <a:r>
              <a:rPr lang="en-US" sz="4000" dirty="0">
                <a:solidFill>
                  <a:srgbClr val="0070C0"/>
                </a:solidFill>
              </a:rPr>
              <a:t>D. EPI in Critical Illness</a:t>
            </a:r>
          </a:p>
        </p:txBody>
      </p:sp>
      <p:sp>
        <p:nvSpPr>
          <p:cNvPr id="2" name="TextBox 1">
            <a:extLst>
              <a:ext uri="{FF2B5EF4-FFF2-40B4-BE49-F238E27FC236}">
                <a16:creationId xmlns:a16="http://schemas.microsoft.com/office/drawing/2014/main" id="{85826AF1-B867-5B25-E7E0-55CD807D9B4B}"/>
              </a:ext>
            </a:extLst>
          </p:cNvPr>
          <p:cNvSpPr txBox="1"/>
          <p:nvPr/>
        </p:nvSpPr>
        <p:spPr>
          <a:xfrm>
            <a:off x="1094704" y="2125014"/>
            <a:ext cx="3671261" cy="1261884"/>
          </a:xfrm>
          <a:prstGeom prst="rect">
            <a:avLst/>
          </a:prstGeom>
          <a:noFill/>
        </p:spPr>
        <p:txBody>
          <a:bodyPr wrap="none" rtlCol="0">
            <a:spAutoFit/>
          </a:bodyPr>
          <a:lstStyle/>
          <a:p>
            <a:pPr marL="285750" indent="-285750">
              <a:buFont typeface="Arial" panose="020B0604020202020204" pitchFamily="34" charset="0"/>
              <a:buChar char="•"/>
            </a:pPr>
            <a:r>
              <a:rPr lang="en-US" sz="2400" dirty="0">
                <a:solidFill>
                  <a:schemeClr val="tx2"/>
                </a:solidFill>
              </a:rPr>
              <a:t>Extremely common </a:t>
            </a:r>
          </a:p>
          <a:p>
            <a:pPr marL="285750" indent="-285750">
              <a:buFont typeface="Arial" panose="020B0604020202020204" pitchFamily="34" charset="0"/>
              <a:buChar char="•"/>
            </a:pPr>
            <a:endParaRPr lang="en-US" sz="2400" dirty="0">
              <a:solidFill>
                <a:schemeClr val="tx2"/>
              </a:solidFill>
            </a:endParaRPr>
          </a:p>
          <a:p>
            <a:pPr marL="285750" indent="-285750">
              <a:buFont typeface="Arial" panose="020B0604020202020204" pitchFamily="34" charset="0"/>
              <a:buChar char="•"/>
            </a:pPr>
            <a:r>
              <a:rPr lang="en-US" sz="2400" dirty="0">
                <a:solidFill>
                  <a:schemeClr val="tx2"/>
                </a:solidFill>
              </a:rPr>
              <a:t>Extremely </a:t>
            </a:r>
            <a:r>
              <a:rPr lang="en-US" sz="2800" dirty="0">
                <a:solidFill>
                  <a:schemeClr val="tx2"/>
                </a:solidFill>
              </a:rPr>
              <a:t>undiagnosed</a:t>
            </a:r>
            <a:endParaRPr lang="en-US" sz="2400" dirty="0">
              <a:solidFill>
                <a:schemeClr val="tx2"/>
              </a:solidFill>
            </a:endParaRPr>
          </a:p>
        </p:txBody>
      </p:sp>
    </p:spTree>
    <p:extLst>
      <p:ext uri="{BB962C8B-B14F-4D97-AF65-F5344CB8AC3E}">
        <p14:creationId xmlns:p14="http://schemas.microsoft.com/office/powerpoint/2010/main" val="388751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750"/>
                                        <p:tgtEl>
                                          <p:spTgt spid="2">
                                            <p:txEl>
                                              <p:pRg st="0" end="0"/>
                                            </p:txEl>
                                          </p:spTgt>
                                        </p:tgtEl>
                                      </p:cBhvr>
                                    </p:animEffect>
                                  </p:childTnLst>
                                </p:cTn>
                              </p:par>
                            </p:childTnLst>
                          </p:cTn>
                        </p:par>
                        <p:par>
                          <p:cTn id="8" fill="hold">
                            <p:stCondLst>
                              <p:cond delay="750"/>
                            </p:stCondLst>
                            <p:childTnLst>
                              <p:par>
                                <p:cTn id="9" presetID="9" presetClass="entr" presetSubtype="0" fill="hold" nodeType="after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dissolve">
                                      <p:cBhvr>
                                        <p:cTn id="11"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8458A-F6DC-189D-46F0-1E3A19E56CEE}"/>
            </a:ext>
          </a:extLst>
        </p:cNvPr>
        <p:cNvGrpSpPr/>
        <p:nvPr/>
      </p:nvGrpSpPr>
      <p:grpSpPr>
        <a:xfrm>
          <a:off x="0" y="0"/>
          <a:ext cx="0" cy="0"/>
          <a:chOff x="0" y="0"/>
          <a:chExt cx="0" cy="0"/>
        </a:xfrm>
      </p:grpSpPr>
      <p:sp>
        <p:nvSpPr>
          <p:cNvPr id="14" name="Title 2">
            <a:extLst>
              <a:ext uri="{FF2B5EF4-FFF2-40B4-BE49-F238E27FC236}">
                <a16:creationId xmlns:a16="http://schemas.microsoft.com/office/drawing/2014/main" id="{A7B221A9-CB65-7CF3-889D-A3E0227B82B4}"/>
              </a:ext>
            </a:extLst>
          </p:cNvPr>
          <p:cNvSpPr>
            <a:spLocks noGrp="1"/>
          </p:cNvSpPr>
          <p:nvPr>
            <p:ph type="title"/>
          </p:nvPr>
        </p:nvSpPr>
        <p:spPr>
          <a:xfrm>
            <a:off x="385650" y="432105"/>
            <a:ext cx="2825636" cy="2459379"/>
          </a:xfrm>
        </p:spPr>
        <p:txBody>
          <a:bodyPr anchor="t">
            <a:normAutofit fontScale="90000"/>
          </a:bodyPr>
          <a:lstStyle/>
          <a:p>
            <a:pPr algn="ctr"/>
            <a:r>
              <a:rPr lang="en-US" sz="4000" b="1" dirty="0">
                <a:solidFill>
                  <a:srgbClr val="0070C0"/>
                </a:solidFill>
              </a:rPr>
              <a:t>Fat</a:t>
            </a:r>
            <a:r>
              <a:rPr lang="en-US" sz="4000" dirty="0">
                <a:solidFill>
                  <a:srgbClr val="0070C0"/>
                </a:solidFill>
              </a:rPr>
              <a:t> Mobilization &amp; Digestion in Critical Illness</a:t>
            </a:r>
          </a:p>
        </p:txBody>
      </p:sp>
      <p:sp>
        <p:nvSpPr>
          <p:cNvPr id="3" name="Content Placeholder 2">
            <a:extLst>
              <a:ext uri="{FF2B5EF4-FFF2-40B4-BE49-F238E27FC236}">
                <a16:creationId xmlns:a16="http://schemas.microsoft.com/office/drawing/2014/main" id="{BDA82B97-E58C-D8C9-3DDC-758B390A415C}"/>
              </a:ext>
            </a:extLst>
          </p:cNvPr>
          <p:cNvSpPr>
            <a:spLocks noGrp="1"/>
          </p:cNvSpPr>
          <p:nvPr>
            <p:ph idx="1"/>
          </p:nvPr>
        </p:nvSpPr>
        <p:spPr>
          <a:xfrm>
            <a:off x="195856" y="5420620"/>
            <a:ext cx="6515893" cy="1333499"/>
          </a:xfrm>
        </p:spPr>
        <p:txBody>
          <a:bodyPr>
            <a:normAutofit fontScale="92500" lnSpcReduction="20000"/>
          </a:bodyPr>
          <a:lstStyle/>
          <a:p>
            <a:pPr marL="0" indent="0">
              <a:buNone/>
            </a:pPr>
            <a:r>
              <a:rPr lang="en-US" sz="1700" baseline="30000" dirty="0"/>
              <a:t>1 </a:t>
            </a:r>
            <a:r>
              <a:rPr lang="en-US" sz="1700" dirty="0"/>
              <a:t>Unaffected by Glu administration.</a:t>
            </a:r>
          </a:p>
          <a:p>
            <a:pPr marL="0" indent="0">
              <a:buNone/>
            </a:pPr>
            <a:r>
              <a:rPr lang="en-US" sz="1700" dirty="0"/>
              <a:t>* Either in its own right, or by holding TF when gastric residuals rise </a:t>
            </a:r>
          </a:p>
          <a:p>
            <a:pPr marL="0" indent="0">
              <a:buNone/>
            </a:pPr>
            <a:r>
              <a:rPr lang="en-US" sz="1700" dirty="0"/>
              <a:t>** Not only in critically ill, but also in healthy subjects who receive erythromycin experimentally </a:t>
            </a:r>
          </a:p>
          <a:p>
            <a:pPr marL="0" indent="0">
              <a:buNone/>
            </a:pPr>
            <a:r>
              <a:rPr lang="en-US" sz="1700" baseline="30000" dirty="0"/>
              <a:t>! </a:t>
            </a:r>
            <a:r>
              <a:rPr lang="en-US" sz="1700" dirty="0"/>
              <a:t>Increases risk for infections, MOF, sepsis, death. </a:t>
            </a:r>
          </a:p>
          <a:p>
            <a:endParaRPr lang="en-US" sz="1700" dirty="0"/>
          </a:p>
        </p:txBody>
      </p:sp>
      <p:graphicFrame>
        <p:nvGraphicFramePr>
          <p:cNvPr id="4" name="Diagram 3">
            <a:extLst>
              <a:ext uri="{FF2B5EF4-FFF2-40B4-BE49-F238E27FC236}">
                <a16:creationId xmlns:a16="http://schemas.microsoft.com/office/drawing/2014/main" id="{2F158D22-ADED-04BA-0035-BE9335AE192A}"/>
              </a:ext>
            </a:extLst>
          </p:cNvPr>
          <p:cNvGraphicFramePr/>
          <p:nvPr>
            <p:extLst>
              <p:ext uri="{D42A27DB-BD31-4B8C-83A1-F6EECF244321}">
                <p14:modId xmlns:p14="http://schemas.microsoft.com/office/powerpoint/2010/main" val="3624970249"/>
              </p:ext>
            </p:extLst>
          </p:nvPr>
        </p:nvGraphicFramePr>
        <p:xfrm>
          <a:off x="3619698" y="688293"/>
          <a:ext cx="8271330" cy="21939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551553AA-50BC-4D86-EB9A-04C395942940}"/>
              </a:ext>
            </a:extLst>
          </p:cNvPr>
          <p:cNvGraphicFramePr/>
          <p:nvPr>
            <p:extLst>
              <p:ext uri="{D42A27DB-BD31-4B8C-83A1-F6EECF244321}">
                <p14:modId xmlns:p14="http://schemas.microsoft.com/office/powerpoint/2010/main" val="723380973"/>
              </p:ext>
            </p:extLst>
          </p:nvPr>
        </p:nvGraphicFramePr>
        <p:xfrm>
          <a:off x="527163" y="2764972"/>
          <a:ext cx="10859293" cy="300943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TextBox 7">
            <a:extLst>
              <a:ext uri="{FF2B5EF4-FFF2-40B4-BE49-F238E27FC236}">
                <a16:creationId xmlns:a16="http://schemas.microsoft.com/office/drawing/2014/main" id="{3373204D-6440-D712-9199-E25520398ACF}"/>
              </a:ext>
            </a:extLst>
          </p:cNvPr>
          <p:cNvSpPr txBox="1"/>
          <p:nvPr/>
        </p:nvSpPr>
        <p:spPr>
          <a:xfrm>
            <a:off x="7755363" y="5725655"/>
            <a:ext cx="3962400" cy="1077218"/>
          </a:xfrm>
          <a:prstGeom prst="rect">
            <a:avLst/>
          </a:prstGeom>
          <a:noFill/>
        </p:spPr>
        <p:txBody>
          <a:bodyPr wrap="square" rtlCol="0">
            <a:spAutoFit/>
          </a:bodyPr>
          <a:lstStyle/>
          <a:p>
            <a:pPr algn="r"/>
            <a:r>
              <a:rPr lang="en-US" sz="1600" dirty="0" err="1"/>
              <a:t>Souba</a:t>
            </a:r>
            <a:r>
              <a:rPr lang="en-US" sz="1600" dirty="0"/>
              <a:t> et al. NEJM 1997</a:t>
            </a:r>
          </a:p>
          <a:p>
            <a:pPr algn="r"/>
            <a:r>
              <a:rPr lang="en-US" sz="1600" dirty="0" err="1"/>
              <a:t>Huyhn</a:t>
            </a:r>
            <a:r>
              <a:rPr lang="en-US" sz="1600" dirty="0"/>
              <a:t> et al. Diet </a:t>
            </a:r>
            <a:r>
              <a:rPr lang="en-US" sz="1600" dirty="0" err="1"/>
              <a:t>Nutr</a:t>
            </a:r>
            <a:r>
              <a:rPr lang="en-US" sz="1600" dirty="0"/>
              <a:t> Crit Care 2016</a:t>
            </a:r>
          </a:p>
          <a:p>
            <a:pPr algn="r"/>
            <a:r>
              <a:rPr lang="en-US" sz="1600" dirty="0"/>
              <a:t>Abdelhamid et al. JPEN 2015</a:t>
            </a:r>
          </a:p>
          <a:p>
            <a:pPr algn="r"/>
            <a:endParaRPr lang="en-US" sz="1600" dirty="0"/>
          </a:p>
        </p:txBody>
      </p:sp>
    </p:spTree>
    <p:extLst>
      <p:ext uri="{BB962C8B-B14F-4D97-AF65-F5344CB8AC3E}">
        <p14:creationId xmlns:p14="http://schemas.microsoft.com/office/powerpoint/2010/main" val="3851410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23D75-DD89-8B3E-ECE6-1F21EC5C7DF7}"/>
            </a:ext>
          </a:extLst>
        </p:cNvPr>
        <p:cNvGrpSpPr/>
        <p:nvPr/>
      </p:nvGrpSpPr>
      <p:grpSpPr>
        <a:xfrm>
          <a:off x="0" y="0"/>
          <a:ext cx="0" cy="0"/>
          <a:chOff x="0" y="0"/>
          <a:chExt cx="0" cy="0"/>
        </a:xfrm>
      </p:grpSpPr>
      <p:sp>
        <p:nvSpPr>
          <p:cNvPr id="14" name="Title 2">
            <a:extLst>
              <a:ext uri="{FF2B5EF4-FFF2-40B4-BE49-F238E27FC236}">
                <a16:creationId xmlns:a16="http://schemas.microsoft.com/office/drawing/2014/main" id="{A2D442E8-213B-45C0-6F3D-4C798CB259DC}"/>
              </a:ext>
            </a:extLst>
          </p:cNvPr>
          <p:cNvSpPr>
            <a:spLocks noGrp="1"/>
          </p:cNvSpPr>
          <p:nvPr>
            <p:ph type="title"/>
          </p:nvPr>
        </p:nvSpPr>
        <p:spPr>
          <a:xfrm>
            <a:off x="457200" y="922284"/>
            <a:ext cx="11277600" cy="1333500"/>
          </a:xfrm>
        </p:spPr>
        <p:txBody>
          <a:bodyPr anchor="t">
            <a:normAutofit/>
          </a:bodyPr>
          <a:lstStyle/>
          <a:p>
            <a:r>
              <a:rPr lang="en-US" sz="4000" b="1" dirty="0">
                <a:solidFill>
                  <a:srgbClr val="0070C0"/>
                </a:solidFill>
              </a:rPr>
              <a:t>Fat</a:t>
            </a:r>
            <a:r>
              <a:rPr lang="en-US" sz="4000" dirty="0">
                <a:solidFill>
                  <a:srgbClr val="0070C0"/>
                </a:solidFill>
              </a:rPr>
              <a:t> Digestion &amp; Absorption in Critical Illness </a:t>
            </a:r>
          </a:p>
        </p:txBody>
      </p:sp>
      <p:sp>
        <p:nvSpPr>
          <p:cNvPr id="4" name="Content Placeholder 3">
            <a:extLst>
              <a:ext uri="{FF2B5EF4-FFF2-40B4-BE49-F238E27FC236}">
                <a16:creationId xmlns:a16="http://schemas.microsoft.com/office/drawing/2014/main" id="{A0FCA12C-AD80-527E-46D6-14385D0DFFF6}"/>
              </a:ext>
            </a:extLst>
          </p:cNvPr>
          <p:cNvSpPr>
            <a:spLocks noGrp="1"/>
          </p:cNvSpPr>
          <p:nvPr>
            <p:ph idx="1"/>
          </p:nvPr>
        </p:nvSpPr>
        <p:spPr>
          <a:xfrm>
            <a:off x="849086" y="1965725"/>
            <a:ext cx="10232571" cy="4351338"/>
          </a:xfrm>
        </p:spPr>
        <p:txBody>
          <a:bodyPr>
            <a:normAutofit/>
          </a:bodyPr>
          <a:lstStyle/>
          <a:p>
            <a:pPr>
              <a:lnSpc>
                <a:spcPct val="150000"/>
              </a:lnSpc>
            </a:pPr>
            <a:r>
              <a:rPr lang="en-US" sz="2400" dirty="0"/>
              <a:t>Fat malabsorption happens regardless &amp; independent of carb &amp; protein malnutrition.</a:t>
            </a:r>
          </a:p>
          <a:p>
            <a:pPr>
              <a:lnSpc>
                <a:spcPct val="150000"/>
              </a:lnSpc>
            </a:pPr>
            <a:r>
              <a:rPr lang="en-US" sz="2400" dirty="0"/>
              <a:t>Proportion of pancreatic-dependent lipolysis vs intestinal absorption  unclear. </a:t>
            </a:r>
          </a:p>
          <a:p>
            <a:pPr>
              <a:lnSpc>
                <a:spcPct val="150000"/>
              </a:lnSpc>
            </a:pPr>
            <a:r>
              <a:rPr lang="en-US" sz="2400" dirty="0"/>
              <a:t>Liver capable of lipogenesis (synthesizing TGL) from amino acids, carbs, but dietary intake remains chief source of TGLs and essential FA.</a:t>
            </a:r>
          </a:p>
        </p:txBody>
      </p:sp>
      <p:sp>
        <p:nvSpPr>
          <p:cNvPr id="3" name="TextBox 2">
            <a:extLst>
              <a:ext uri="{FF2B5EF4-FFF2-40B4-BE49-F238E27FC236}">
                <a16:creationId xmlns:a16="http://schemas.microsoft.com/office/drawing/2014/main" id="{7553C290-E476-A346-ABC2-6D59F7721823}"/>
              </a:ext>
            </a:extLst>
          </p:cNvPr>
          <p:cNvSpPr txBox="1"/>
          <p:nvPr/>
        </p:nvSpPr>
        <p:spPr>
          <a:xfrm>
            <a:off x="7772400" y="6027003"/>
            <a:ext cx="3962400" cy="830997"/>
          </a:xfrm>
          <a:prstGeom prst="rect">
            <a:avLst/>
          </a:prstGeom>
          <a:noFill/>
        </p:spPr>
        <p:txBody>
          <a:bodyPr wrap="square" rtlCol="0">
            <a:spAutoFit/>
          </a:bodyPr>
          <a:lstStyle/>
          <a:p>
            <a:pPr algn="r"/>
            <a:r>
              <a:rPr lang="en-US" sz="1600" dirty="0"/>
              <a:t>Kasotakis et al. </a:t>
            </a:r>
            <a:r>
              <a:rPr lang="en-US" sz="1600" dirty="0" err="1"/>
              <a:t>Nutr</a:t>
            </a:r>
            <a:r>
              <a:rPr lang="en-US" sz="1600" dirty="0"/>
              <a:t> Clin Practice 2024</a:t>
            </a:r>
          </a:p>
          <a:p>
            <a:pPr algn="r"/>
            <a:r>
              <a:rPr lang="en-US" sz="1600" dirty="0"/>
              <a:t>Marin et al. Am J </a:t>
            </a:r>
            <a:r>
              <a:rPr lang="en-US" sz="1600" dirty="0" err="1"/>
              <a:t>Physiol</a:t>
            </a:r>
            <a:r>
              <a:rPr lang="en-US" sz="1600" dirty="0"/>
              <a:t> 1992</a:t>
            </a:r>
          </a:p>
          <a:p>
            <a:pPr algn="r"/>
            <a:endParaRPr lang="en-US" sz="1600" dirty="0"/>
          </a:p>
        </p:txBody>
      </p:sp>
    </p:spTree>
    <p:extLst>
      <p:ext uri="{BB962C8B-B14F-4D97-AF65-F5344CB8AC3E}">
        <p14:creationId xmlns:p14="http://schemas.microsoft.com/office/powerpoint/2010/main" val="33794748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1BD3281-DAC3-C3DD-6003-EC018E43F99A}"/>
              </a:ext>
            </a:extLst>
          </p:cNvPr>
          <p:cNvGraphicFramePr/>
          <p:nvPr>
            <p:extLst>
              <p:ext uri="{D42A27DB-BD31-4B8C-83A1-F6EECF244321}">
                <p14:modId xmlns:p14="http://schemas.microsoft.com/office/powerpoint/2010/main" val="2703343986"/>
              </p:ext>
            </p:extLst>
          </p:nvPr>
        </p:nvGraphicFramePr>
        <p:xfrm>
          <a:off x="1668585" y="5291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7" name="Group 16">
            <a:extLst>
              <a:ext uri="{FF2B5EF4-FFF2-40B4-BE49-F238E27FC236}">
                <a16:creationId xmlns:a16="http://schemas.microsoft.com/office/drawing/2014/main" id="{5A7F852D-BF77-8125-726D-AA0B549DC2C4}"/>
              </a:ext>
            </a:extLst>
          </p:cNvPr>
          <p:cNvGrpSpPr/>
          <p:nvPr/>
        </p:nvGrpSpPr>
        <p:grpSpPr>
          <a:xfrm>
            <a:off x="4601306" y="3537679"/>
            <a:ext cx="2286001" cy="1330164"/>
            <a:chOff x="4601306" y="3537679"/>
            <a:chExt cx="2286001" cy="1330164"/>
          </a:xfrm>
        </p:grpSpPr>
        <p:sp>
          <p:nvSpPr>
            <p:cNvPr id="9" name="Arrow: Down 8">
              <a:extLst>
                <a:ext uri="{FF2B5EF4-FFF2-40B4-BE49-F238E27FC236}">
                  <a16:creationId xmlns:a16="http://schemas.microsoft.com/office/drawing/2014/main" id="{3D51F09A-AA8B-8F92-6119-DABC2C97C5C7}"/>
                </a:ext>
              </a:extLst>
            </p:cNvPr>
            <p:cNvSpPr/>
            <p:nvPr/>
          </p:nvSpPr>
          <p:spPr>
            <a:xfrm>
              <a:off x="5486400" y="3537679"/>
              <a:ext cx="492369" cy="74164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CC4A328-82EE-FC5E-3B1D-70051FD01A3C}"/>
                </a:ext>
              </a:extLst>
            </p:cNvPr>
            <p:cNvSpPr txBox="1"/>
            <p:nvPr/>
          </p:nvSpPr>
          <p:spPr>
            <a:xfrm>
              <a:off x="4601306" y="4344623"/>
              <a:ext cx="2286001" cy="523220"/>
            </a:xfrm>
            <a:prstGeom prst="rect">
              <a:avLst/>
            </a:prstGeom>
            <a:solidFill>
              <a:schemeClr val="accent2">
                <a:lumMod val="40000"/>
                <a:lumOff val="60000"/>
              </a:schemeClr>
            </a:solidFill>
            <a:ln>
              <a:solidFill>
                <a:schemeClr val="accent1">
                  <a:lumMod val="75000"/>
                </a:schemeClr>
              </a:solidFill>
            </a:ln>
          </p:spPr>
          <p:txBody>
            <a:bodyPr wrap="square" rtlCol="0">
              <a:spAutoFit/>
            </a:bodyPr>
            <a:lstStyle/>
            <a:p>
              <a:pPr algn="ctr"/>
              <a:r>
                <a:rPr lang="en-US" sz="2800" dirty="0"/>
                <a:t>Malnutrition</a:t>
              </a:r>
            </a:p>
          </p:txBody>
        </p:sp>
      </p:grpSp>
      <p:grpSp>
        <p:nvGrpSpPr>
          <p:cNvPr id="16" name="Group 15">
            <a:extLst>
              <a:ext uri="{FF2B5EF4-FFF2-40B4-BE49-F238E27FC236}">
                <a16:creationId xmlns:a16="http://schemas.microsoft.com/office/drawing/2014/main" id="{462C2214-A118-BA93-4707-2926ACE238DA}"/>
              </a:ext>
            </a:extLst>
          </p:cNvPr>
          <p:cNvGrpSpPr/>
          <p:nvPr/>
        </p:nvGrpSpPr>
        <p:grpSpPr>
          <a:xfrm>
            <a:off x="7213108" y="3930645"/>
            <a:ext cx="4184650" cy="2246769"/>
            <a:chOff x="7213108" y="3930645"/>
            <a:chExt cx="4184650" cy="2246769"/>
          </a:xfrm>
        </p:grpSpPr>
        <p:sp>
          <p:nvSpPr>
            <p:cNvPr id="11" name="TextBox 10">
              <a:extLst>
                <a:ext uri="{FF2B5EF4-FFF2-40B4-BE49-F238E27FC236}">
                  <a16:creationId xmlns:a16="http://schemas.microsoft.com/office/drawing/2014/main" id="{D841FA86-5BBF-E27E-A87E-7A35BAB8CB10}"/>
                </a:ext>
              </a:extLst>
            </p:cNvPr>
            <p:cNvSpPr txBox="1"/>
            <p:nvPr/>
          </p:nvSpPr>
          <p:spPr>
            <a:xfrm>
              <a:off x="8195405" y="3930645"/>
              <a:ext cx="3202353" cy="2246769"/>
            </a:xfrm>
            <a:prstGeom prst="rect">
              <a:avLst/>
            </a:prstGeom>
            <a:solidFill>
              <a:schemeClr val="bg1">
                <a:lumMod val="85000"/>
              </a:schemeClr>
            </a:solidFill>
            <a:ln>
              <a:solidFill>
                <a:schemeClr val="tx2">
                  <a:lumMod val="75000"/>
                </a:schemeClr>
              </a:solidFill>
            </a:ln>
          </p:spPr>
          <p:txBody>
            <a:bodyPr wrap="square" rtlCol="0">
              <a:spAutoFit/>
            </a:bodyPr>
            <a:lstStyle/>
            <a:p>
              <a:r>
                <a:rPr lang="en-US" sz="2000" b="1" u="sng" dirty="0">
                  <a:solidFill>
                    <a:srgbClr val="002060"/>
                  </a:solidFill>
                </a:rPr>
                <a:t>Underfeeding:</a:t>
              </a:r>
            </a:p>
            <a:p>
              <a:r>
                <a:rPr lang="en-US" sz="2000" b="1" dirty="0">
                  <a:solidFill>
                    <a:srgbClr val="C00000"/>
                  </a:solidFill>
                </a:rPr>
                <a:t>  * Late enteral initiation</a:t>
              </a:r>
            </a:p>
            <a:p>
              <a:r>
                <a:rPr lang="en-US" sz="2000" b="1" dirty="0">
                  <a:solidFill>
                    <a:srgbClr val="C00000"/>
                  </a:solidFill>
                </a:rPr>
                <a:t>  * Pauses for interventions</a:t>
              </a:r>
            </a:p>
            <a:p>
              <a:r>
                <a:rPr lang="en-US" sz="2000" b="1" dirty="0">
                  <a:solidFill>
                    <a:srgbClr val="C00000"/>
                  </a:solidFill>
                </a:rPr>
                <a:t>  * ‘Feeding Intolerance’</a:t>
              </a:r>
            </a:p>
            <a:p>
              <a:r>
                <a:rPr lang="en-US" sz="2000" dirty="0"/>
                <a:t>	</a:t>
              </a:r>
              <a:r>
                <a:rPr lang="en-US" dirty="0"/>
                <a:t>ileus</a:t>
              </a:r>
            </a:p>
            <a:p>
              <a:r>
                <a:rPr lang="en-US" dirty="0"/>
                <a:t>	abdominal distention</a:t>
              </a:r>
            </a:p>
            <a:p>
              <a:r>
                <a:rPr lang="en-US" dirty="0"/>
                <a:t>	diarrhea</a:t>
              </a:r>
            </a:p>
          </p:txBody>
        </p:sp>
        <p:sp>
          <p:nvSpPr>
            <p:cNvPr id="12" name="Arrow: Left 11">
              <a:extLst>
                <a:ext uri="{FF2B5EF4-FFF2-40B4-BE49-F238E27FC236}">
                  <a16:creationId xmlns:a16="http://schemas.microsoft.com/office/drawing/2014/main" id="{0D2E4FE7-9B81-5953-7CC6-74D53B5DB2D4}"/>
                </a:ext>
              </a:extLst>
            </p:cNvPr>
            <p:cNvSpPr/>
            <p:nvPr/>
          </p:nvSpPr>
          <p:spPr>
            <a:xfrm>
              <a:off x="7213109" y="4252467"/>
              <a:ext cx="926123" cy="28737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Left 12">
              <a:extLst>
                <a:ext uri="{FF2B5EF4-FFF2-40B4-BE49-F238E27FC236}">
                  <a16:creationId xmlns:a16="http://schemas.microsoft.com/office/drawing/2014/main" id="{CA01BA2B-EFCD-11BE-E9D9-CC403A8A00D7}"/>
                </a:ext>
              </a:extLst>
            </p:cNvPr>
            <p:cNvSpPr/>
            <p:nvPr/>
          </p:nvSpPr>
          <p:spPr>
            <a:xfrm>
              <a:off x="7213109" y="4540986"/>
              <a:ext cx="926123" cy="28737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Left 14">
              <a:extLst>
                <a:ext uri="{FF2B5EF4-FFF2-40B4-BE49-F238E27FC236}">
                  <a16:creationId xmlns:a16="http://schemas.microsoft.com/office/drawing/2014/main" id="{0AB488C4-7A9C-8299-1DE9-BF3DD16BFF58}"/>
                </a:ext>
              </a:extLst>
            </p:cNvPr>
            <p:cNvSpPr/>
            <p:nvPr/>
          </p:nvSpPr>
          <p:spPr>
            <a:xfrm>
              <a:off x="7213108" y="4843014"/>
              <a:ext cx="926123" cy="28737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8AC64C9B-880F-8EDC-CB9B-CE9C688A1CF7}"/>
              </a:ext>
            </a:extLst>
          </p:cNvPr>
          <p:cNvGrpSpPr/>
          <p:nvPr/>
        </p:nvGrpSpPr>
        <p:grpSpPr>
          <a:xfrm>
            <a:off x="4395663" y="4933139"/>
            <a:ext cx="2673841" cy="1539611"/>
            <a:chOff x="4379298" y="4920598"/>
            <a:chExt cx="2673841" cy="1539611"/>
          </a:xfrm>
        </p:grpSpPr>
        <p:sp>
          <p:nvSpPr>
            <p:cNvPr id="18" name="Arrow: Down 17">
              <a:extLst>
                <a:ext uri="{FF2B5EF4-FFF2-40B4-BE49-F238E27FC236}">
                  <a16:creationId xmlns:a16="http://schemas.microsoft.com/office/drawing/2014/main" id="{DD8A3F40-EDD1-DD40-7CB9-366A97635859}"/>
                </a:ext>
              </a:extLst>
            </p:cNvPr>
            <p:cNvSpPr/>
            <p:nvPr/>
          </p:nvSpPr>
          <p:spPr>
            <a:xfrm>
              <a:off x="5598988" y="4920598"/>
              <a:ext cx="234463" cy="52322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04A2B40-1DD3-AEE4-40CC-BD95BE47A894}"/>
                </a:ext>
              </a:extLst>
            </p:cNvPr>
            <p:cNvSpPr txBox="1"/>
            <p:nvPr/>
          </p:nvSpPr>
          <p:spPr>
            <a:xfrm>
              <a:off x="4379298" y="5536879"/>
              <a:ext cx="2673841" cy="923330"/>
            </a:xfrm>
            <a:prstGeom prst="rect">
              <a:avLst/>
            </a:prstGeom>
            <a:solidFill>
              <a:schemeClr val="accent3">
                <a:lumMod val="60000"/>
                <a:lumOff val="40000"/>
              </a:schemeClr>
            </a:solidFill>
            <a:ln>
              <a:solidFill>
                <a:schemeClr val="tx2">
                  <a:lumMod val="75000"/>
                </a:schemeClr>
              </a:solidFill>
            </a:ln>
          </p:spPr>
          <p:txBody>
            <a:bodyPr wrap="square" rtlCol="0">
              <a:spAutoFit/>
            </a:bodyPr>
            <a:lstStyle/>
            <a:p>
              <a:pPr algn="ctr"/>
              <a:r>
                <a:rPr lang="en-US" dirty="0"/>
                <a:t>Increased infections</a:t>
              </a:r>
            </a:p>
            <a:p>
              <a:pPr algn="ctr"/>
              <a:r>
                <a:rPr lang="en-US" dirty="0"/>
                <a:t>Longer ICU/Hospital stays</a:t>
              </a:r>
            </a:p>
            <a:p>
              <a:pPr algn="ctr"/>
              <a:r>
                <a:rPr lang="en-US" dirty="0"/>
                <a:t>Increased mortality (?)</a:t>
              </a:r>
            </a:p>
          </p:txBody>
        </p:sp>
      </p:grpSp>
    </p:spTree>
    <p:extLst>
      <p:ext uri="{BB962C8B-B14F-4D97-AF65-F5344CB8AC3E}">
        <p14:creationId xmlns:p14="http://schemas.microsoft.com/office/powerpoint/2010/main" val="27175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9DEE162C-27DF-4C6D-6D5C-3997A7582938}"/>
              </a:ext>
            </a:extLst>
          </p:cNvPr>
          <p:cNvSpPr>
            <a:spLocks noGrp="1"/>
          </p:cNvSpPr>
          <p:nvPr>
            <p:ph type="title"/>
          </p:nvPr>
        </p:nvSpPr>
        <p:spPr>
          <a:xfrm>
            <a:off x="838200" y="492125"/>
            <a:ext cx="11277600" cy="1333500"/>
          </a:xfrm>
        </p:spPr>
        <p:txBody>
          <a:bodyPr anchor="t">
            <a:normAutofit/>
          </a:bodyPr>
          <a:lstStyle/>
          <a:p>
            <a:r>
              <a:rPr lang="en-US" sz="4000" dirty="0">
                <a:solidFill>
                  <a:srgbClr val="0070C0"/>
                </a:solidFill>
              </a:rPr>
              <a:t>EPI etiology in critical illness</a:t>
            </a:r>
          </a:p>
        </p:txBody>
      </p:sp>
      <p:sp>
        <p:nvSpPr>
          <p:cNvPr id="4" name="Content Placeholder 3">
            <a:extLst>
              <a:ext uri="{FF2B5EF4-FFF2-40B4-BE49-F238E27FC236}">
                <a16:creationId xmlns:a16="http://schemas.microsoft.com/office/drawing/2014/main" id="{C9C415A6-872A-A35F-B58E-A5548510CB48}"/>
              </a:ext>
            </a:extLst>
          </p:cNvPr>
          <p:cNvSpPr>
            <a:spLocks noGrp="1"/>
          </p:cNvSpPr>
          <p:nvPr>
            <p:ph idx="1"/>
          </p:nvPr>
        </p:nvSpPr>
        <p:spPr/>
        <p:txBody>
          <a:bodyPr>
            <a:normAutofit/>
          </a:bodyPr>
          <a:lstStyle/>
          <a:p>
            <a:pPr>
              <a:lnSpc>
                <a:spcPct val="150000"/>
              </a:lnSpc>
            </a:pPr>
            <a:r>
              <a:rPr lang="en-US" dirty="0"/>
              <a:t>Likely multifactorial</a:t>
            </a:r>
          </a:p>
          <a:p>
            <a:pPr>
              <a:lnSpc>
                <a:spcPct val="150000"/>
              </a:lnSpc>
            </a:pPr>
            <a:r>
              <a:rPr lang="en-US" dirty="0"/>
              <a:t>Relative </a:t>
            </a:r>
            <a:r>
              <a:rPr lang="en-US" b="1" u="sng" dirty="0">
                <a:solidFill>
                  <a:srgbClr val="C00000"/>
                </a:solidFill>
              </a:rPr>
              <a:t>pancreatic ischemia </a:t>
            </a:r>
            <a:r>
              <a:rPr lang="en-US" dirty="0"/>
              <a:t>in septic shock seemingly primary</a:t>
            </a:r>
          </a:p>
          <a:p>
            <a:pPr>
              <a:lnSpc>
                <a:spcPct val="150000"/>
              </a:lnSpc>
            </a:pPr>
            <a:r>
              <a:rPr lang="en-US" dirty="0"/>
              <a:t>Pancreas very sensitive to minor circulatory changes</a:t>
            </a:r>
          </a:p>
          <a:p>
            <a:pPr lvl="1">
              <a:lnSpc>
                <a:spcPct val="150000"/>
              </a:lnSpc>
            </a:pPr>
            <a:r>
              <a:rPr lang="en-US" dirty="0"/>
              <a:t>Pancreatic changes noted before Cr rises</a:t>
            </a:r>
          </a:p>
        </p:txBody>
      </p:sp>
      <p:sp>
        <p:nvSpPr>
          <p:cNvPr id="2" name="TextBox 1">
            <a:extLst>
              <a:ext uri="{FF2B5EF4-FFF2-40B4-BE49-F238E27FC236}">
                <a16:creationId xmlns:a16="http://schemas.microsoft.com/office/drawing/2014/main" id="{EEA59312-AF63-343E-9EFC-416840A03E9F}"/>
              </a:ext>
            </a:extLst>
          </p:cNvPr>
          <p:cNvSpPr txBox="1"/>
          <p:nvPr/>
        </p:nvSpPr>
        <p:spPr>
          <a:xfrm>
            <a:off x="7772400" y="6027003"/>
            <a:ext cx="3962400" cy="830997"/>
          </a:xfrm>
          <a:prstGeom prst="rect">
            <a:avLst/>
          </a:prstGeom>
          <a:noFill/>
        </p:spPr>
        <p:txBody>
          <a:bodyPr wrap="square" rtlCol="0">
            <a:spAutoFit/>
          </a:bodyPr>
          <a:lstStyle/>
          <a:p>
            <a:pPr algn="r"/>
            <a:r>
              <a:rPr lang="en-US" sz="1600" dirty="0" err="1"/>
              <a:t>Chaari</a:t>
            </a:r>
            <a:r>
              <a:rPr lang="en-US" sz="1600" dirty="0"/>
              <a:t> et al. World J </a:t>
            </a:r>
            <a:r>
              <a:rPr lang="en-US" sz="1600" dirty="0" err="1"/>
              <a:t>Gastrointest</a:t>
            </a:r>
            <a:r>
              <a:rPr lang="en-US" sz="1600" dirty="0"/>
              <a:t> </a:t>
            </a:r>
            <a:r>
              <a:rPr lang="en-US" sz="1600" dirty="0" err="1"/>
              <a:t>Onc</a:t>
            </a:r>
            <a:r>
              <a:rPr lang="en-US" sz="1600" dirty="0"/>
              <a:t> 2016</a:t>
            </a:r>
          </a:p>
          <a:p>
            <a:pPr algn="r"/>
            <a:r>
              <a:rPr lang="en-US" sz="1600" dirty="0"/>
              <a:t>Dams et al. J Clin Med 2022</a:t>
            </a:r>
          </a:p>
          <a:p>
            <a:pPr algn="r"/>
            <a:endParaRPr lang="en-US" sz="1600" dirty="0"/>
          </a:p>
        </p:txBody>
      </p:sp>
    </p:spTree>
    <p:extLst>
      <p:ext uri="{BB962C8B-B14F-4D97-AF65-F5344CB8AC3E}">
        <p14:creationId xmlns:p14="http://schemas.microsoft.com/office/powerpoint/2010/main" val="37497920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1211F-C4E9-E6E6-9500-7F02FD28DB27}"/>
            </a:ext>
          </a:extLst>
        </p:cNvPr>
        <p:cNvGrpSpPr/>
        <p:nvPr/>
      </p:nvGrpSpPr>
      <p:grpSpPr>
        <a:xfrm>
          <a:off x="0" y="0"/>
          <a:ext cx="0" cy="0"/>
          <a:chOff x="0" y="0"/>
          <a:chExt cx="0" cy="0"/>
        </a:xfrm>
      </p:grpSpPr>
      <p:sp>
        <p:nvSpPr>
          <p:cNvPr id="14" name="Title 2">
            <a:extLst>
              <a:ext uri="{FF2B5EF4-FFF2-40B4-BE49-F238E27FC236}">
                <a16:creationId xmlns:a16="http://schemas.microsoft.com/office/drawing/2014/main" id="{AEDF2A91-BF3A-1FDA-6AA6-78622C1A9846}"/>
              </a:ext>
            </a:extLst>
          </p:cNvPr>
          <p:cNvSpPr>
            <a:spLocks noGrp="1"/>
          </p:cNvSpPr>
          <p:nvPr>
            <p:ph type="title"/>
          </p:nvPr>
        </p:nvSpPr>
        <p:spPr>
          <a:xfrm>
            <a:off x="838200" y="499836"/>
            <a:ext cx="11277600" cy="1333500"/>
          </a:xfrm>
        </p:spPr>
        <p:txBody>
          <a:bodyPr anchor="t">
            <a:normAutofit/>
          </a:bodyPr>
          <a:lstStyle/>
          <a:p>
            <a:r>
              <a:rPr lang="en-US" sz="4000" dirty="0">
                <a:solidFill>
                  <a:srgbClr val="0070C0"/>
                </a:solidFill>
              </a:rPr>
              <a:t>Incidence of EPI in critical illness</a:t>
            </a:r>
          </a:p>
        </p:txBody>
      </p:sp>
      <p:sp>
        <p:nvSpPr>
          <p:cNvPr id="4" name="Content Placeholder 3">
            <a:extLst>
              <a:ext uri="{FF2B5EF4-FFF2-40B4-BE49-F238E27FC236}">
                <a16:creationId xmlns:a16="http://schemas.microsoft.com/office/drawing/2014/main" id="{BFF5CD6B-0AD4-D783-652E-376064D7DADF}"/>
              </a:ext>
            </a:extLst>
          </p:cNvPr>
          <p:cNvSpPr>
            <a:spLocks noGrp="1"/>
          </p:cNvSpPr>
          <p:nvPr>
            <p:ph idx="1"/>
          </p:nvPr>
        </p:nvSpPr>
        <p:spPr/>
        <p:txBody>
          <a:bodyPr>
            <a:normAutofit/>
          </a:bodyPr>
          <a:lstStyle/>
          <a:p>
            <a:pPr>
              <a:lnSpc>
                <a:spcPct val="150000"/>
              </a:lnSpc>
            </a:pPr>
            <a:r>
              <a:rPr lang="en-US" dirty="0"/>
              <a:t>Wang et al: n=500 critically ill pts</a:t>
            </a:r>
          </a:p>
          <a:p>
            <a:pPr>
              <a:lnSpc>
                <a:spcPct val="150000"/>
              </a:lnSpc>
            </a:pPr>
            <a:r>
              <a:rPr lang="en-US" dirty="0"/>
              <a:t>Measured fecal elastase, serum amylase/lipase 3-5d after TF initiation</a:t>
            </a:r>
          </a:p>
          <a:p>
            <a:pPr>
              <a:lnSpc>
                <a:spcPct val="150000"/>
              </a:lnSpc>
            </a:pPr>
            <a:r>
              <a:rPr lang="en-US" dirty="0"/>
              <a:t>EPI: Fecal elastase &lt;200 mcg/g</a:t>
            </a:r>
          </a:p>
          <a:p>
            <a:pPr>
              <a:lnSpc>
                <a:spcPct val="150000"/>
              </a:lnSpc>
            </a:pPr>
            <a:r>
              <a:rPr lang="en-US" b="1" u="sng" dirty="0">
                <a:solidFill>
                  <a:srgbClr val="C00000"/>
                </a:solidFill>
              </a:rPr>
              <a:t>52% incidence of EPI</a:t>
            </a:r>
            <a:r>
              <a:rPr lang="en-US" dirty="0"/>
              <a:t> in critical illness</a:t>
            </a:r>
          </a:p>
          <a:p>
            <a:pPr lvl="1">
              <a:lnSpc>
                <a:spcPct val="150000"/>
              </a:lnSpc>
            </a:pPr>
            <a:r>
              <a:rPr lang="en-US" dirty="0"/>
              <a:t>More common than hyperamylasemia, </a:t>
            </a:r>
            <a:r>
              <a:rPr lang="en-US" dirty="0" err="1"/>
              <a:t>hyperlipasemia</a:t>
            </a:r>
            <a:endParaRPr lang="en-US" dirty="0"/>
          </a:p>
        </p:txBody>
      </p:sp>
      <p:sp>
        <p:nvSpPr>
          <p:cNvPr id="2" name="TextBox 1">
            <a:extLst>
              <a:ext uri="{FF2B5EF4-FFF2-40B4-BE49-F238E27FC236}">
                <a16:creationId xmlns:a16="http://schemas.microsoft.com/office/drawing/2014/main" id="{B7DD8A5B-89E8-3A0C-DA2F-F2435B14F76F}"/>
              </a:ext>
            </a:extLst>
          </p:cNvPr>
          <p:cNvSpPr txBox="1"/>
          <p:nvPr/>
        </p:nvSpPr>
        <p:spPr>
          <a:xfrm>
            <a:off x="7772400" y="6027003"/>
            <a:ext cx="3962400" cy="584775"/>
          </a:xfrm>
          <a:prstGeom prst="rect">
            <a:avLst/>
          </a:prstGeom>
          <a:noFill/>
        </p:spPr>
        <p:txBody>
          <a:bodyPr wrap="square" rtlCol="0">
            <a:spAutoFit/>
          </a:bodyPr>
          <a:lstStyle/>
          <a:p>
            <a:pPr algn="r"/>
            <a:r>
              <a:rPr lang="en-US" sz="1600" dirty="0"/>
              <a:t>Wang et al. Crit Care 2013 </a:t>
            </a:r>
          </a:p>
          <a:p>
            <a:pPr algn="r"/>
            <a:endParaRPr lang="en-US" sz="1600" dirty="0"/>
          </a:p>
        </p:txBody>
      </p:sp>
    </p:spTree>
    <p:extLst>
      <p:ext uri="{BB962C8B-B14F-4D97-AF65-F5344CB8AC3E}">
        <p14:creationId xmlns:p14="http://schemas.microsoft.com/office/powerpoint/2010/main" val="1173261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19FD8-C611-2DA6-DCAC-3DFC10B8E86B}"/>
            </a:ext>
          </a:extLst>
        </p:cNvPr>
        <p:cNvGrpSpPr/>
        <p:nvPr/>
      </p:nvGrpSpPr>
      <p:grpSpPr>
        <a:xfrm>
          <a:off x="0" y="0"/>
          <a:ext cx="0" cy="0"/>
          <a:chOff x="0" y="0"/>
          <a:chExt cx="0" cy="0"/>
        </a:xfrm>
      </p:grpSpPr>
      <p:sp>
        <p:nvSpPr>
          <p:cNvPr id="14" name="Title 2">
            <a:extLst>
              <a:ext uri="{FF2B5EF4-FFF2-40B4-BE49-F238E27FC236}">
                <a16:creationId xmlns:a16="http://schemas.microsoft.com/office/drawing/2014/main" id="{AC386CC6-5DF8-A656-CF77-2A1479BC3CC7}"/>
              </a:ext>
            </a:extLst>
          </p:cNvPr>
          <p:cNvSpPr>
            <a:spLocks noGrp="1"/>
          </p:cNvSpPr>
          <p:nvPr>
            <p:ph type="title"/>
          </p:nvPr>
        </p:nvSpPr>
        <p:spPr>
          <a:xfrm>
            <a:off x="838200" y="499836"/>
            <a:ext cx="11277600" cy="1333500"/>
          </a:xfrm>
        </p:spPr>
        <p:txBody>
          <a:bodyPr anchor="t">
            <a:normAutofit/>
          </a:bodyPr>
          <a:lstStyle/>
          <a:p>
            <a:r>
              <a:rPr lang="en-US" sz="4000" dirty="0">
                <a:solidFill>
                  <a:srgbClr val="0070C0"/>
                </a:solidFill>
              </a:rPr>
              <a:t>EPI clinical presentation in critical illness</a:t>
            </a:r>
          </a:p>
        </p:txBody>
      </p:sp>
      <p:sp>
        <p:nvSpPr>
          <p:cNvPr id="4" name="Content Placeholder 3">
            <a:extLst>
              <a:ext uri="{FF2B5EF4-FFF2-40B4-BE49-F238E27FC236}">
                <a16:creationId xmlns:a16="http://schemas.microsoft.com/office/drawing/2014/main" id="{02BCBC4A-621D-9E40-6732-D54429A3C2B3}"/>
              </a:ext>
            </a:extLst>
          </p:cNvPr>
          <p:cNvSpPr>
            <a:spLocks noGrp="1"/>
          </p:cNvSpPr>
          <p:nvPr>
            <p:ph idx="1"/>
          </p:nvPr>
        </p:nvSpPr>
        <p:spPr>
          <a:xfrm>
            <a:off x="838200" y="1663900"/>
            <a:ext cx="10515600" cy="4532539"/>
          </a:xfrm>
        </p:spPr>
        <p:txBody>
          <a:bodyPr>
            <a:normAutofit fontScale="92500" lnSpcReduction="20000"/>
          </a:bodyPr>
          <a:lstStyle/>
          <a:p>
            <a:pPr>
              <a:lnSpc>
                <a:spcPct val="150000"/>
              </a:lnSpc>
            </a:pPr>
            <a:r>
              <a:rPr lang="en-US" sz="2800" dirty="0"/>
              <a:t>Presentation just </a:t>
            </a:r>
            <a:r>
              <a:rPr lang="en-US" sz="2800" u="sng" dirty="0">
                <a:solidFill>
                  <a:srgbClr val="C00000"/>
                </a:solidFill>
              </a:rPr>
              <a:t>like ‘feeding intolerance’.</a:t>
            </a:r>
            <a:endParaRPr lang="en-US" u="sng" dirty="0">
              <a:solidFill>
                <a:srgbClr val="C00000"/>
              </a:solidFill>
            </a:endParaRPr>
          </a:p>
          <a:p>
            <a:pPr lvl="1"/>
            <a:r>
              <a:rPr lang="en-US" b="1" u="sng" dirty="0">
                <a:solidFill>
                  <a:srgbClr val="C00000"/>
                </a:solidFill>
              </a:rPr>
              <a:t>Ileus, elevated gastric residuals</a:t>
            </a:r>
          </a:p>
          <a:p>
            <a:pPr lvl="1"/>
            <a:r>
              <a:rPr lang="en-US" b="1" u="sng" dirty="0">
                <a:solidFill>
                  <a:srgbClr val="C00000"/>
                </a:solidFill>
              </a:rPr>
              <a:t>Cramping</a:t>
            </a:r>
          </a:p>
          <a:p>
            <a:pPr lvl="1"/>
            <a:r>
              <a:rPr lang="en-US" b="1" u="sng" dirty="0">
                <a:solidFill>
                  <a:srgbClr val="C00000"/>
                </a:solidFill>
              </a:rPr>
              <a:t>Abdominal distention</a:t>
            </a:r>
          </a:p>
          <a:p>
            <a:pPr lvl="1"/>
            <a:r>
              <a:rPr lang="en-US" b="1" u="sng" dirty="0">
                <a:solidFill>
                  <a:srgbClr val="C00000"/>
                </a:solidFill>
              </a:rPr>
              <a:t>Steatorrhea</a:t>
            </a:r>
          </a:p>
          <a:p>
            <a:pPr lvl="1"/>
            <a:r>
              <a:rPr lang="en-US" b="1" u="sng" dirty="0">
                <a:solidFill>
                  <a:srgbClr val="C00000"/>
                </a:solidFill>
              </a:rPr>
              <a:t>Diarrhea</a:t>
            </a:r>
          </a:p>
          <a:p>
            <a:pPr>
              <a:lnSpc>
                <a:spcPct val="150000"/>
              </a:lnSpc>
            </a:pPr>
            <a:r>
              <a:rPr lang="en-US" dirty="0"/>
              <a:t>Both likely present / overlap, as ischemia affects both intestinal mucosa &amp; pancreas alike. </a:t>
            </a:r>
          </a:p>
          <a:p>
            <a:pPr>
              <a:lnSpc>
                <a:spcPct val="150000"/>
              </a:lnSpc>
            </a:pPr>
            <a:r>
              <a:rPr lang="en-US" dirty="0"/>
              <a:t>Commonly managed with addition of prokinetics, change in formula, bulking agents. </a:t>
            </a:r>
          </a:p>
          <a:p>
            <a:pPr>
              <a:lnSpc>
                <a:spcPct val="150000"/>
              </a:lnSpc>
            </a:pPr>
            <a:endParaRPr lang="en-US" dirty="0"/>
          </a:p>
        </p:txBody>
      </p:sp>
      <p:sp>
        <p:nvSpPr>
          <p:cNvPr id="2" name="TextBox 1">
            <a:extLst>
              <a:ext uri="{FF2B5EF4-FFF2-40B4-BE49-F238E27FC236}">
                <a16:creationId xmlns:a16="http://schemas.microsoft.com/office/drawing/2014/main" id="{B57C09DE-825B-1E08-0760-11C8040B46DE}"/>
              </a:ext>
            </a:extLst>
          </p:cNvPr>
          <p:cNvSpPr txBox="1"/>
          <p:nvPr/>
        </p:nvSpPr>
        <p:spPr>
          <a:xfrm>
            <a:off x="7772400" y="6027003"/>
            <a:ext cx="3962400" cy="584775"/>
          </a:xfrm>
          <a:prstGeom prst="rect">
            <a:avLst/>
          </a:prstGeom>
          <a:noFill/>
        </p:spPr>
        <p:txBody>
          <a:bodyPr wrap="square" rtlCol="0">
            <a:spAutoFit/>
          </a:bodyPr>
          <a:lstStyle/>
          <a:p>
            <a:pPr algn="r"/>
            <a:r>
              <a:rPr lang="en-US" sz="1600" dirty="0"/>
              <a:t>Kasotakis et al. </a:t>
            </a:r>
            <a:r>
              <a:rPr lang="en-US" sz="1600" dirty="0" err="1"/>
              <a:t>Nutr</a:t>
            </a:r>
            <a:r>
              <a:rPr lang="en-US" sz="1600" dirty="0"/>
              <a:t> Clin Practice 2024</a:t>
            </a:r>
          </a:p>
          <a:p>
            <a:pPr algn="r"/>
            <a:endParaRPr lang="en-US" sz="1600" dirty="0"/>
          </a:p>
        </p:txBody>
      </p:sp>
    </p:spTree>
    <p:extLst>
      <p:ext uri="{BB962C8B-B14F-4D97-AF65-F5344CB8AC3E}">
        <p14:creationId xmlns:p14="http://schemas.microsoft.com/office/powerpoint/2010/main" val="1928186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8EB58-605F-0D1D-B1BD-C378C53503AB}"/>
            </a:ext>
          </a:extLst>
        </p:cNvPr>
        <p:cNvGrpSpPr/>
        <p:nvPr/>
      </p:nvGrpSpPr>
      <p:grpSpPr>
        <a:xfrm>
          <a:off x="0" y="0"/>
          <a:ext cx="0" cy="0"/>
          <a:chOff x="0" y="0"/>
          <a:chExt cx="0" cy="0"/>
        </a:xfrm>
      </p:grpSpPr>
      <p:sp>
        <p:nvSpPr>
          <p:cNvPr id="14" name="Title 2">
            <a:extLst>
              <a:ext uri="{FF2B5EF4-FFF2-40B4-BE49-F238E27FC236}">
                <a16:creationId xmlns:a16="http://schemas.microsoft.com/office/drawing/2014/main" id="{59333706-ECF4-2026-F7B8-6DA55C8A506D}"/>
              </a:ext>
            </a:extLst>
          </p:cNvPr>
          <p:cNvSpPr>
            <a:spLocks noGrp="1"/>
          </p:cNvSpPr>
          <p:nvPr>
            <p:ph type="title"/>
          </p:nvPr>
        </p:nvSpPr>
        <p:spPr>
          <a:xfrm>
            <a:off x="838200" y="492125"/>
            <a:ext cx="11277600" cy="1333500"/>
          </a:xfrm>
        </p:spPr>
        <p:txBody>
          <a:bodyPr anchor="t">
            <a:normAutofit/>
          </a:bodyPr>
          <a:lstStyle/>
          <a:p>
            <a:r>
              <a:rPr lang="en-US" sz="4000" dirty="0">
                <a:solidFill>
                  <a:srgbClr val="0070C0"/>
                </a:solidFill>
              </a:rPr>
              <a:t>EPI diagnosis</a:t>
            </a:r>
          </a:p>
        </p:txBody>
      </p:sp>
      <p:sp>
        <p:nvSpPr>
          <p:cNvPr id="4" name="Content Placeholder 3">
            <a:extLst>
              <a:ext uri="{FF2B5EF4-FFF2-40B4-BE49-F238E27FC236}">
                <a16:creationId xmlns:a16="http://schemas.microsoft.com/office/drawing/2014/main" id="{8A3BCB9C-50AC-0DAD-9E45-CFE07D27444A}"/>
              </a:ext>
            </a:extLst>
          </p:cNvPr>
          <p:cNvSpPr>
            <a:spLocks noGrp="1"/>
          </p:cNvSpPr>
          <p:nvPr>
            <p:ph idx="1"/>
          </p:nvPr>
        </p:nvSpPr>
        <p:spPr/>
        <p:txBody>
          <a:bodyPr>
            <a:normAutofit/>
          </a:bodyPr>
          <a:lstStyle/>
          <a:p>
            <a:pPr>
              <a:lnSpc>
                <a:spcPct val="150000"/>
              </a:lnSpc>
            </a:pPr>
            <a:r>
              <a:rPr lang="en-US" sz="2800" dirty="0"/>
              <a:t>Measurement of </a:t>
            </a:r>
            <a:r>
              <a:rPr lang="en-US" sz="2800" b="1" u="sng" dirty="0">
                <a:solidFill>
                  <a:srgbClr val="C00000"/>
                </a:solidFill>
              </a:rPr>
              <a:t>fecal elastase: &lt;200 mcg/g</a:t>
            </a:r>
          </a:p>
          <a:p>
            <a:pPr lvl="1">
              <a:lnSpc>
                <a:spcPct val="150000"/>
              </a:lnSpc>
            </a:pPr>
            <a:r>
              <a:rPr lang="en-US" dirty="0"/>
              <a:t>Sensitive enough for moderate, severe EPI</a:t>
            </a:r>
          </a:p>
          <a:p>
            <a:pPr lvl="1">
              <a:lnSpc>
                <a:spcPct val="150000"/>
              </a:lnSpc>
            </a:pPr>
            <a:r>
              <a:rPr lang="en-US" dirty="0"/>
              <a:t>Inadequate for mild EPI</a:t>
            </a:r>
          </a:p>
          <a:p>
            <a:pPr lvl="1">
              <a:lnSpc>
                <a:spcPct val="150000"/>
              </a:lnSpc>
            </a:pPr>
            <a:r>
              <a:rPr lang="en-US" dirty="0"/>
              <a:t>May be falsely positive in watery diarrhea (dilutional effect)</a:t>
            </a:r>
          </a:p>
          <a:p>
            <a:pPr>
              <a:lnSpc>
                <a:spcPct val="150000"/>
              </a:lnSpc>
            </a:pPr>
            <a:r>
              <a:rPr lang="en-US" dirty="0"/>
              <a:t>Measures </a:t>
            </a:r>
            <a:r>
              <a:rPr lang="en-US" u="sng" dirty="0"/>
              <a:t>pancreatic effect </a:t>
            </a:r>
            <a:r>
              <a:rPr lang="en-US" dirty="0"/>
              <a:t>on fat malabsorption</a:t>
            </a:r>
          </a:p>
          <a:p>
            <a:pPr lvl="1">
              <a:lnSpc>
                <a:spcPct val="150000"/>
              </a:lnSpc>
            </a:pPr>
            <a:r>
              <a:rPr lang="en-US" dirty="0"/>
              <a:t>Not fat malabsorption per se (72h fecal fat)</a:t>
            </a:r>
          </a:p>
          <a:p>
            <a:pPr>
              <a:lnSpc>
                <a:spcPct val="150000"/>
              </a:lnSpc>
            </a:pPr>
            <a:endParaRPr lang="en-US" dirty="0"/>
          </a:p>
          <a:p>
            <a:pPr>
              <a:lnSpc>
                <a:spcPct val="150000"/>
              </a:lnSpc>
            </a:pPr>
            <a:endParaRPr lang="en-US" dirty="0"/>
          </a:p>
        </p:txBody>
      </p:sp>
      <p:sp>
        <p:nvSpPr>
          <p:cNvPr id="2" name="TextBox 1">
            <a:extLst>
              <a:ext uri="{FF2B5EF4-FFF2-40B4-BE49-F238E27FC236}">
                <a16:creationId xmlns:a16="http://schemas.microsoft.com/office/drawing/2014/main" id="{A98EEB08-EA3F-8EDF-E2C9-9A40FE174748}"/>
              </a:ext>
            </a:extLst>
          </p:cNvPr>
          <p:cNvSpPr txBox="1"/>
          <p:nvPr/>
        </p:nvSpPr>
        <p:spPr>
          <a:xfrm>
            <a:off x="7772400" y="6027003"/>
            <a:ext cx="3962400" cy="584775"/>
          </a:xfrm>
          <a:prstGeom prst="rect">
            <a:avLst/>
          </a:prstGeom>
          <a:noFill/>
        </p:spPr>
        <p:txBody>
          <a:bodyPr wrap="square" rtlCol="0">
            <a:spAutoFit/>
          </a:bodyPr>
          <a:lstStyle/>
          <a:p>
            <a:pPr algn="r"/>
            <a:r>
              <a:rPr lang="en-US" sz="1600" dirty="0" err="1"/>
              <a:t>Tribi</a:t>
            </a:r>
            <a:r>
              <a:rPr lang="en-US" sz="1600" dirty="0"/>
              <a:t> et al. Crit Care Med 2000</a:t>
            </a:r>
          </a:p>
          <a:p>
            <a:pPr algn="r"/>
            <a:endParaRPr lang="en-US" sz="1600" dirty="0"/>
          </a:p>
        </p:txBody>
      </p:sp>
    </p:spTree>
    <p:extLst>
      <p:ext uri="{BB962C8B-B14F-4D97-AF65-F5344CB8AC3E}">
        <p14:creationId xmlns:p14="http://schemas.microsoft.com/office/powerpoint/2010/main" val="889741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itle 2">
            <a:extLst>
              <a:ext uri="{FF2B5EF4-FFF2-40B4-BE49-F238E27FC236}">
                <a16:creationId xmlns:a16="http://schemas.microsoft.com/office/drawing/2014/main" id="{9DEE162C-27DF-4C6D-6D5C-3997A7582938}"/>
              </a:ext>
            </a:extLst>
          </p:cNvPr>
          <p:cNvSpPr>
            <a:spLocks noGrp="1"/>
          </p:cNvSpPr>
          <p:nvPr>
            <p:ph type="title"/>
          </p:nvPr>
        </p:nvSpPr>
        <p:spPr>
          <a:xfrm>
            <a:off x="838200" y="609600"/>
            <a:ext cx="3739341" cy="1330839"/>
          </a:xfrm>
        </p:spPr>
        <p:txBody>
          <a:bodyPr vert="horz" lIns="91440" tIns="45720" rIns="91440" bIns="45720" rtlCol="0" anchor="ctr">
            <a:normAutofit/>
          </a:bodyPr>
          <a:lstStyle/>
          <a:p>
            <a:r>
              <a:rPr lang="en-US" kern="1200" dirty="0">
                <a:solidFill>
                  <a:srgbClr val="0070C0"/>
                </a:solidFill>
                <a:latin typeface="+mj-lt"/>
                <a:ea typeface="+mj-ea"/>
                <a:cs typeface="+mj-cs"/>
              </a:rPr>
              <a:t>Pancreatic Development</a:t>
            </a:r>
          </a:p>
        </p:txBody>
      </p:sp>
      <p:sp>
        <p:nvSpPr>
          <p:cNvPr id="4" name="Content Placeholder 3">
            <a:extLst>
              <a:ext uri="{FF2B5EF4-FFF2-40B4-BE49-F238E27FC236}">
                <a16:creationId xmlns:a16="http://schemas.microsoft.com/office/drawing/2014/main" id="{C9C415A6-872A-A35F-B58E-A5548510CB48}"/>
              </a:ext>
            </a:extLst>
          </p:cNvPr>
          <p:cNvSpPr>
            <a:spLocks noGrp="1"/>
          </p:cNvSpPr>
          <p:nvPr>
            <p:ph idx="1"/>
          </p:nvPr>
        </p:nvSpPr>
        <p:spPr>
          <a:xfrm>
            <a:off x="388307" y="2444926"/>
            <a:ext cx="4189234" cy="3908586"/>
          </a:xfrm>
        </p:spPr>
        <p:txBody>
          <a:bodyPr vert="horz" lIns="91440" tIns="45720" rIns="91440" bIns="45720" rtlCol="0">
            <a:normAutofit/>
          </a:bodyPr>
          <a:lstStyle/>
          <a:p>
            <a:r>
              <a:rPr lang="en-US" sz="2400" dirty="0">
                <a:solidFill>
                  <a:schemeClr val="tx1"/>
                </a:solidFill>
              </a:rPr>
              <a:t>1st month: Hepatic &amp; 2 pancreatic buds (ventral, dorsal).</a:t>
            </a:r>
          </a:p>
          <a:p>
            <a:r>
              <a:rPr lang="en-US" sz="2400" dirty="0">
                <a:solidFill>
                  <a:schemeClr val="tx1"/>
                </a:solidFill>
              </a:rPr>
              <a:t>During clockwise foregut rotation in 2</a:t>
            </a:r>
            <a:r>
              <a:rPr lang="en-US" sz="2400" baseline="30000" dirty="0">
                <a:solidFill>
                  <a:schemeClr val="tx1"/>
                </a:solidFill>
              </a:rPr>
              <a:t>nd</a:t>
            </a:r>
            <a:r>
              <a:rPr lang="en-US" sz="2400" dirty="0">
                <a:solidFill>
                  <a:schemeClr val="tx1"/>
                </a:solidFill>
              </a:rPr>
              <a:t> month, pancreatic buds fuse, drain into duodenum.</a:t>
            </a:r>
          </a:p>
        </p:txBody>
      </p:sp>
      <p:pic>
        <p:nvPicPr>
          <p:cNvPr id="2" name="Picture 1">
            <a:extLst>
              <a:ext uri="{FF2B5EF4-FFF2-40B4-BE49-F238E27FC236}">
                <a16:creationId xmlns:a16="http://schemas.microsoft.com/office/drawing/2014/main" id="{0BA7D042-097B-FC49-2FC4-11B785D6329B}"/>
              </a:ext>
            </a:extLst>
          </p:cNvPr>
          <p:cNvPicPr>
            <a:picLocks noChangeAspect="1"/>
          </p:cNvPicPr>
          <p:nvPr/>
        </p:nvPicPr>
        <p:blipFill rotWithShape="1">
          <a:blip r:embed="rId3"/>
          <a:srcRect b="24616"/>
          <a:stretch/>
        </p:blipFill>
        <p:spPr>
          <a:xfrm>
            <a:off x="5653438" y="176095"/>
            <a:ext cx="5890129" cy="6505809"/>
          </a:xfrm>
          <a:prstGeom prst="rect">
            <a:avLst/>
          </a:prstGeom>
        </p:spPr>
      </p:pic>
    </p:spTree>
    <p:extLst>
      <p:ext uri="{BB962C8B-B14F-4D97-AF65-F5344CB8AC3E}">
        <p14:creationId xmlns:p14="http://schemas.microsoft.com/office/powerpoint/2010/main" val="26027604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A04EE-B3AE-DEA3-F131-886E59F83508}"/>
            </a:ext>
          </a:extLst>
        </p:cNvPr>
        <p:cNvGrpSpPr/>
        <p:nvPr/>
      </p:nvGrpSpPr>
      <p:grpSpPr>
        <a:xfrm>
          <a:off x="0" y="0"/>
          <a:ext cx="0" cy="0"/>
          <a:chOff x="0" y="0"/>
          <a:chExt cx="0" cy="0"/>
        </a:xfrm>
      </p:grpSpPr>
      <p:sp>
        <p:nvSpPr>
          <p:cNvPr id="14" name="Title 2">
            <a:extLst>
              <a:ext uri="{FF2B5EF4-FFF2-40B4-BE49-F238E27FC236}">
                <a16:creationId xmlns:a16="http://schemas.microsoft.com/office/drawing/2014/main" id="{284AB86E-8A7C-81D8-F2A5-8487D15D11C4}"/>
              </a:ext>
            </a:extLst>
          </p:cNvPr>
          <p:cNvSpPr>
            <a:spLocks noGrp="1"/>
          </p:cNvSpPr>
          <p:nvPr>
            <p:ph type="title"/>
          </p:nvPr>
        </p:nvSpPr>
        <p:spPr>
          <a:xfrm>
            <a:off x="838200" y="492125"/>
            <a:ext cx="11277600" cy="1333500"/>
          </a:xfrm>
        </p:spPr>
        <p:txBody>
          <a:bodyPr anchor="t">
            <a:normAutofit/>
          </a:bodyPr>
          <a:lstStyle/>
          <a:p>
            <a:r>
              <a:rPr lang="en-US" sz="4000" dirty="0">
                <a:solidFill>
                  <a:srgbClr val="0070C0"/>
                </a:solidFill>
              </a:rPr>
              <a:t>EPI in Critical Illness</a:t>
            </a:r>
          </a:p>
        </p:txBody>
      </p:sp>
      <p:sp>
        <p:nvSpPr>
          <p:cNvPr id="4" name="Content Placeholder 3">
            <a:extLst>
              <a:ext uri="{FF2B5EF4-FFF2-40B4-BE49-F238E27FC236}">
                <a16:creationId xmlns:a16="http://schemas.microsoft.com/office/drawing/2014/main" id="{063CA139-D506-D633-16B0-11B03B61FB48}"/>
              </a:ext>
            </a:extLst>
          </p:cNvPr>
          <p:cNvSpPr>
            <a:spLocks noGrp="1"/>
          </p:cNvSpPr>
          <p:nvPr>
            <p:ph idx="1"/>
          </p:nvPr>
        </p:nvSpPr>
        <p:spPr>
          <a:xfrm>
            <a:off x="653245" y="1326524"/>
            <a:ext cx="5575479" cy="5147449"/>
          </a:xfrm>
        </p:spPr>
        <p:txBody>
          <a:bodyPr>
            <a:normAutofit fontScale="85000" lnSpcReduction="20000"/>
          </a:bodyPr>
          <a:lstStyle/>
          <a:p>
            <a:pPr>
              <a:lnSpc>
                <a:spcPct val="150000"/>
              </a:lnSpc>
            </a:pPr>
            <a:r>
              <a:rPr lang="en-US" u="sng" dirty="0"/>
              <a:t>The </a:t>
            </a:r>
            <a:r>
              <a:rPr lang="en-US" sz="2800" u="sng" dirty="0"/>
              <a:t>only primary research article on the topic to date</a:t>
            </a:r>
          </a:p>
          <a:p>
            <a:pPr>
              <a:lnSpc>
                <a:spcPct val="150000"/>
              </a:lnSpc>
            </a:pPr>
            <a:r>
              <a:rPr lang="en-US" sz="2800" dirty="0"/>
              <a:t>Impetus: Malnutrition is common in the ICU, associated with poor outcomes. </a:t>
            </a:r>
          </a:p>
          <a:p>
            <a:pPr lvl="1">
              <a:lnSpc>
                <a:spcPct val="150000"/>
              </a:lnSpc>
            </a:pPr>
            <a:r>
              <a:rPr lang="en-US" dirty="0"/>
              <a:t>Most efforts aimed at enhancing caloric intake</a:t>
            </a:r>
          </a:p>
          <a:p>
            <a:pPr lvl="1">
              <a:lnSpc>
                <a:spcPct val="150000"/>
              </a:lnSpc>
            </a:pPr>
            <a:r>
              <a:rPr lang="en-US" dirty="0"/>
              <a:t>No assessment of role of EPI</a:t>
            </a:r>
          </a:p>
          <a:p>
            <a:pPr>
              <a:lnSpc>
                <a:spcPct val="150000"/>
              </a:lnSpc>
            </a:pPr>
            <a:r>
              <a:rPr lang="en-US" sz="2800" dirty="0"/>
              <a:t>Aims: 	</a:t>
            </a:r>
          </a:p>
          <a:p>
            <a:pPr lvl="1">
              <a:lnSpc>
                <a:spcPct val="150000"/>
              </a:lnSpc>
            </a:pPr>
            <a:r>
              <a:rPr lang="en-US" dirty="0"/>
              <a:t>Determine prevalence</a:t>
            </a:r>
          </a:p>
          <a:p>
            <a:pPr lvl="1">
              <a:lnSpc>
                <a:spcPct val="150000"/>
              </a:lnSpc>
            </a:pPr>
            <a:r>
              <a:rPr lang="en-US" dirty="0"/>
              <a:t>Risk factors</a:t>
            </a:r>
          </a:p>
        </p:txBody>
      </p:sp>
      <p:pic>
        <p:nvPicPr>
          <p:cNvPr id="3" name="Picture 2" descr="A screenshot of a medical research&#10;&#10;Description automatically generated">
            <a:extLst>
              <a:ext uri="{FF2B5EF4-FFF2-40B4-BE49-F238E27FC236}">
                <a16:creationId xmlns:a16="http://schemas.microsoft.com/office/drawing/2014/main" id="{416689D2-9AF6-C526-F1DD-7EC39DEF03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0268" y="1158875"/>
            <a:ext cx="4903988" cy="4797380"/>
          </a:xfrm>
          <a:prstGeom prst="rect">
            <a:avLst/>
          </a:prstGeom>
          <a:ln>
            <a:solidFill>
              <a:schemeClr val="accent1"/>
            </a:solidFill>
          </a:ln>
        </p:spPr>
      </p:pic>
      <p:sp>
        <p:nvSpPr>
          <p:cNvPr id="5" name="TextBox 4">
            <a:extLst>
              <a:ext uri="{FF2B5EF4-FFF2-40B4-BE49-F238E27FC236}">
                <a16:creationId xmlns:a16="http://schemas.microsoft.com/office/drawing/2014/main" id="{6CABA8CF-7A35-8A4B-9321-CB26213E7575}"/>
              </a:ext>
            </a:extLst>
          </p:cNvPr>
          <p:cNvSpPr txBox="1"/>
          <p:nvPr/>
        </p:nvSpPr>
        <p:spPr>
          <a:xfrm>
            <a:off x="7701566" y="6212363"/>
            <a:ext cx="3966693" cy="523220"/>
          </a:xfrm>
          <a:prstGeom prst="rect">
            <a:avLst/>
          </a:prstGeom>
          <a:noFill/>
        </p:spPr>
        <p:txBody>
          <a:bodyPr wrap="square" rtlCol="0">
            <a:spAutoFit/>
          </a:bodyPr>
          <a:lstStyle/>
          <a:p>
            <a:r>
              <a:rPr lang="en-US" sz="2800" dirty="0">
                <a:solidFill>
                  <a:schemeClr val="accent1">
                    <a:lumMod val="75000"/>
                  </a:schemeClr>
                </a:solidFill>
              </a:rPr>
              <a:t>Wang et al, Crit Care 2013</a:t>
            </a:r>
            <a:endParaRPr lang="en-US" dirty="0">
              <a:solidFill>
                <a:schemeClr val="accent1">
                  <a:lumMod val="75000"/>
                </a:schemeClr>
              </a:solidFill>
            </a:endParaRPr>
          </a:p>
        </p:txBody>
      </p:sp>
    </p:spTree>
    <p:extLst>
      <p:ext uri="{BB962C8B-B14F-4D97-AF65-F5344CB8AC3E}">
        <p14:creationId xmlns:p14="http://schemas.microsoft.com/office/powerpoint/2010/main" val="34203874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A04EE-B3AE-DEA3-F131-886E59F83508}"/>
            </a:ext>
          </a:extLst>
        </p:cNvPr>
        <p:cNvGrpSpPr/>
        <p:nvPr/>
      </p:nvGrpSpPr>
      <p:grpSpPr>
        <a:xfrm>
          <a:off x="0" y="0"/>
          <a:ext cx="0" cy="0"/>
          <a:chOff x="0" y="0"/>
          <a:chExt cx="0" cy="0"/>
        </a:xfrm>
      </p:grpSpPr>
      <p:sp>
        <p:nvSpPr>
          <p:cNvPr id="14" name="Title 2">
            <a:extLst>
              <a:ext uri="{FF2B5EF4-FFF2-40B4-BE49-F238E27FC236}">
                <a16:creationId xmlns:a16="http://schemas.microsoft.com/office/drawing/2014/main" id="{284AB86E-8A7C-81D8-F2A5-8487D15D11C4}"/>
              </a:ext>
            </a:extLst>
          </p:cNvPr>
          <p:cNvSpPr>
            <a:spLocks noGrp="1"/>
          </p:cNvSpPr>
          <p:nvPr>
            <p:ph type="title"/>
          </p:nvPr>
        </p:nvSpPr>
        <p:spPr>
          <a:xfrm>
            <a:off x="838200" y="492125"/>
            <a:ext cx="11277600" cy="1333500"/>
          </a:xfrm>
        </p:spPr>
        <p:txBody>
          <a:bodyPr anchor="t">
            <a:normAutofit/>
          </a:bodyPr>
          <a:lstStyle/>
          <a:p>
            <a:r>
              <a:rPr lang="en-US" sz="4000" dirty="0">
                <a:solidFill>
                  <a:srgbClr val="0070C0"/>
                </a:solidFill>
              </a:rPr>
              <a:t>Methods</a:t>
            </a:r>
          </a:p>
        </p:txBody>
      </p:sp>
      <p:sp>
        <p:nvSpPr>
          <p:cNvPr id="4" name="Content Placeholder 3">
            <a:extLst>
              <a:ext uri="{FF2B5EF4-FFF2-40B4-BE49-F238E27FC236}">
                <a16:creationId xmlns:a16="http://schemas.microsoft.com/office/drawing/2014/main" id="{063CA139-D506-D633-16B0-11B03B61FB48}"/>
              </a:ext>
            </a:extLst>
          </p:cNvPr>
          <p:cNvSpPr>
            <a:spLocks noGrp="1"/>
          </p:cNvSpPr>
          <p:nvPr>
            <p:ph idx="1"/>
          </p:nvPr>
        </p:nvSpPr>
        <p:spPr>
          <a:xfrm>
            <a:off x="653245" y="1326524"/>
            <a:ext cx="10885510" cy="5147449"/>
          </a:xfrm>
        </p:spPr>
        <p:txBody>
          <a:bodyPr>
            <a:normAutofit lnSpcReduction="10000"/>
          </a:bodyPr>
          <a:lstStyle/>
          <a:p>
            <a:pPr>
              <a:lnSpc>
                <a:spcPct val="150000"/>
              </a:lnSpc>
            </a:pPr>
            <a:r>
              <a:rPr lang="en-US" dirty="0"/>
              <a:t>Prospective cross-sectional study </a:t>
            </a:r>
            <a:endParaRPr lang="en-US" sz="2800" dirty="0"/>
          </a:p>
          <a:p>
            <a:pPr>
              <a:lnSpc>
                <a:spcPct val="150000"/>
              </a:lnSpc>
            </a:pPr>
            <a:r>
              <a:rPr lang="en-US" sz="2800" dirty="0"/>
              <a:t>Mixed med-surg ICUs at academic Shanghai hospital x1 </a:t>
            </a:r>
            <a:r>
              <a:rPr lang="en-US" sz="2800" dirty="0" err="1"/>
              <a:t>yr</a:t>
            </a:r>
            <a:endParaRPr lang="en-US" sz="2800" dirty="0"/>
          </a:p>
          <a:p>
            <a:pPr>
              <a:lnSpc>
                <a:spcPct val="150000"/>
              </a:lnSpc>
            </a:pPr>
            <a:r>
              <a:rPr lang="en-US" sz="2800" dirty="0"/>
              <a:t>Pts on TF, expected to stay </a:t>
            </a:r>
            <a:r>
              <a:rPr lang="en-US" sz="2800" u="sng" dirty="0"/>
              <a:t>&gt;</a:t>
            </a:r>
            <a:r>
              <a:rPr lang="en-US" sz="2800" dirty="0"/>
              <a:t>3d in ICU </a:t>
            </a:r>
          </a:p>
          <a:p>
            <a:pPr>
              <a:lnSpc>
                <a:spcPct val="150000"/>
              </a:lnSpc>
            </a:pPr>
            <a:r>
              <a:rPr lang="en-US" sz="2800" dirty="0"/>
              <a:t>Baseline demographic &amp; clinical characteristics recorded</a:t>
            </a:r>
          </a:p>
          <a:p>
            <a:pPr>
              <a:lnSpc>
                <a:spcPct val="150000"/>
              </a:lnSpc>
            </a:pPr>
            <a:r>
              <a:rPr lang="en-US" sz="2800" dirty="0"/>
              <a:t>Stool samples obtained 3-5d after TF initiation for fecal elastase</a:t>
            </a:r>
          </a:p>
          <a:p>
            <a:pPr>
              <a:lnSpc>
                <a:spcPct val="150000"/>
              </a:lnSpc>
            </a:pPr>
            <a:r>
              <a:rPr lang="en-US" dirty="0"/>
              <a:t>Serum amylase, lipase</a:t>
            </a:r>
          </a:p>
          <a:p>
            <a:pPr>
              <a:lnSpc>
                <a:spcPct val="150000"/>
              </a:lnSpc>
            </a:pPr>
            <a:r>
              <a:rPr lang="en-US" dirty="0"/>
              <a:t>General outcomes</a:t>
            </a:r>
          </a:p>
        </p:txBody>
      </p:sp>
      <p:pic>
        <p:nvPicPr>
          <p:cNvPr id="5" name="Picture 4" descr="A close-up of a text&#10;&#10;Description automatically generated">
            <a:extLst>
              <a:ext uri="{FF2B5EF4-FFF2-40B4-BE49-F238E27FC236}">
                <a16:creationId xmlns:a16="http://schemas.microsoft.com/office/drawing/2014/main" id="{1BBBE6EE-4594-8CB3-4F33-367E3D9B98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2492" y="365772"/>
            <a:ext cx="3976263" cy="1586206"/>
          </a:xfrm>
          <a:prstGeom prst="rect">
            <a:avLst/>
          </a:prstGeom>
          <a:ln>
            <a:solidFill>
              <a:schemeClr val="accent1"/>
            </a:solidFill>
          </a:ln>
        </p:spPr>
      </p:pic>
    </p:spTree>
    <p:extLst>
      <p:ext uri="{BB962C8B-B14F-4D97-AF65-F5344CB8AC3E}">
        <p14:creationId xmlns:p14="http://schemas.microsoft.com/office/powerpoint/2010/main" val="7146399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A04EE-B3AE-DEA3-F131-886E59F83508}"/>
            </a:ext>
          </a:extLst>
        </p:cNvPr>
        <p:cNvGrpSpPr/>
        <p:nvPr/>
      </p:nvGrpSpPr>
      <p:grpSpPr>
        <a:xfrm>
          <a:off x="0" y="0"/>
          <a:ext cx="0" cy="0"/>
          <a:chOff x="0" y="0"/>
          <a:chExt cx="0" cy="0"/>
        </a:xfrm>
      </p:grpSpPr>
      <p:sp>
        <p:nvSpPr>
          <p:cNvPr id="14" name="Title 2">
            <a:extLst>
              <a:ext uri="{FF2B5EF4-FFF2-40B4-BE49-F238E27FC236}">
                <a16:creationId xmlns:a16="http://schemas.microsoft.com/office/drawing/2014/main" id="{284AB86E-8A7C-81D8-F2A5-8487D15D11C4}"/>
              </a:ext>
            </a:extLst>
          </p:cNvPr>
          <p:cNvSpPr>
            <a:spLocks noGrp="1"/>
          </p:cNvSpPr>
          <p:nvPr>
            <p:ph type="title"/>
          </p:nvPr>
        </p:nvSpPr>
        <p:spPr>
          <a:xfrm>
            <a:off x="838200" y="492125"/>
            <a:ext cx="11277600" cy="1333500"/>
          </a:xfrm>
        </p:spPr>
        <p:txBody>
          <a:bodyPr anchor="t">
            <a:normAutofit/>
          </a:bodyPr>
          <a:lstStyle/>
          <a:p>
            <a:r>
              <a:rPr lang="en-US" sz="4000" dirty="0">
                <a:solidFill>
                  <a:srgbClr val="0070C0"/>
                </a:solidFill>
              </a:rPr>
              <a:t>Results</a:t>
            </a:r>
          </a:p>
        </p:txBody>
      </p:sp>
      <p:sp>
        <p:nvSpPr>
          <p:cNvPr id="4" name="Content Placeholder 3">
            <a:extLst>
              <a:ext uri="{FF2B5EF4-FFF2-40B4-BE49-F238E27FC236}">
                <a16:creationId xmlns:a16="http://schemas.microsoft.com/office/drawing/2014/main" id="{063CA139-D506-D633-16B0-11B03B61FB48}"/>
              </a:ext>
            </a:extLst>
          </p:cNvPr>
          <p:cNvSpPr>
            <a:spLocks noGrp="1"/>
          </p:cNvSpPr>
          <p:nvPr>
            <p:ph idx="1"/>
          </p:nvPr>
        </p:nvSpPr>
        <p:spPr>
          <a:xfrm>
            <a:off x="653245" y="492125"/>
            <a:ext cx="10885510" cy="5147449"/>
          </a:xfrm>
        </p:spPr>
        <p:txBody>
          <a:bodyPr>
            <a:normAutofit/>
          </a:bodyPr>
          <a:lstStyle/>
          <a:p>
            <a:pPr>
              <a:lnSpc>
                <a:spcPct val="150000"/>
              </a:lnSpc>
            </a:pPr>
            <a:endParaRPr lang="en-US" dirty="0"/>
          </a:p>
          <a:p>
            <a:pPr>
              <a:lnSpc>
                <a:spcPct val="150000"/>
              </a:lnSpc>
            </a:pPr>
            <a:r>
              <a:rPr lang="en-US" dirty="0"/>
              <a:t>N=563</a:t>
            </a:r>
            <a:endParaRPr lang="en-US" sz="2800" dirty="0"/>
          </a:p>
          <a:p>
            <a:pPr>
              <a:lnSpc>
                <a:spcPct val="150000"/>
              </a:lnSpc>
            </a:pPr>
            <a:r>
              <a:rPr lang="en-US" sz="2800" dirty="0"/>
              <a:t>TF advanced and bowel regimens per </a:t>
            </a:r>
            <a:r>
              <a:rPr lang="en-US" dirty="0"/>
              <a:t>local protocol</a:t>
            </a:r>
          </a:p>
          <a:p>
            <a:pPr>
              <a:lnSpc>
                <a:spcPct val="150000"/>
              </a:lnSpc>
            </a:pPr>
            <a:endParaRPr lang="en-US" dirty="0"/>
          </a:p>
        </p:txBody>
      </p:sp>
      <p:pic>
        <p:nvPicPr>
          <p:cNvPr id="5" name="Picture 4" descr="A close-up of a text&#10;&#10;Description automatically generated">
            <a:extLst>
              <a:ext uri="{FF2B5EF4-FFF2-40B4-BE49-F238E27FC236}">
                <a16:creationId xmlns:a16="http://schemas.microsoft.com/office/drawing/2014/main" id="{1BBBE6EE-4594-8CB3-4F33-367E3D9B98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2492" y="365772"/>
            <a:ext cx="3976263" cy="1586206"/>
          </a:xfrm>
          <a:prstGeom prst="rect">
            <a:avLst/>
          </a:prstGeom>
          <a:ln>
            <a:solidFill>
              <a:schemeClr val="accent1"/>
            </a:solidFill>
          </a:ln>
        </p:spPr>
      </p:pic>
      <p:pic>
        <p:nvPicPr>
          <p:cNvPr id="3" name="Picture 2" descr="A table with numbers and symbols&#10;&#10;Description automatically generated">
            <a:extLst>
              <a:ext uri="{FF2B5EF4-FFF2-40B4-BE49-F238E27FC236}">
                <a16:creationId xmlns:a16="http://schemas.microsoft.com/office/drawing/2014/main" id="{04F237F3-892C-2D7C-7373-1FEC5E280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34" y="2990268"/>
            <a:ext cx="9995732" cy="3375607"/>
          </a:xfrm>
          <a:prstGeom prst="rect">
            <a:avLst/>
          </a:prstGeom>
          <a:ln>
            <a:solidFill>
              <a:schemeClr val="accent1"/>
            </a:solidFill>
          </a:ln>
        </p:spPr>
      </p:pic>
      <p:sp>
        <p:nvSpPr>
          <p:cNvPr id="6" name="Frame 5">
            <a:extLst>
              <a:ext uri="{FF2B5EF4-FFF2-40B4-BE49-F238E27FC236}">
                <a16:creationId xmlns:a16="http://schemas.microsoft.com/office/drawing/2014/main" id="{ADC1F48B-B3F2-62B2-74F3-4AEABBC1D4A8}"/>
              </a:ext>
            </a:extLst>
          </p:cNvPr>
          <p:cNvSpPr/>
          <p:nvPr/>
        </p:nvSpPr>
        <p:spPr>
          <a:xfrm>
            <a:off x="1098134" y="4301544"/>
            <a:ext cx="8882993" cy="1596980"/>
          </a:xfrm>
          <a:prstGeom prst="frame">
            <a:avLst>
              <a:gd name="adj1" fmla="val 2823"/>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0998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A04EE-B3AE-DEA3-F131-886E59F83508}"/>
            </a:ext>
          </a:extLst>
        </p:cNvPr>
        <p:cNvGrpSpPr/>
        <p:nvPr/>
      </p:nvGrpSpPr>
      <p:grpSpPr>
        <a:xfrm>
          <a:off x="0" y="0"/>
          <a:ext cx="0" cy="0"/>
          <a:chOff x="0" y="0"/>
          <a:chExt cx="0" cy="0"/>
        </a:xfrm>
      </p:grpSpPr>
      <p:sp>
        <p:nvSpPr>
          <p:cNvPr id="14" name="Title 2">
            <a:extLst>
              <a:ext uri="{FF2B5EF4-FFF2-40B4-BE49-F238E27FC236}">
                <a16:creationId xmlns:a16="http://schemas.microsoft.com/office/drawing/2014/main" id="{284AB86E-8A7C-81D8-F2A5-8487D15D11C4}"/>
              </a:ext>
            </a:extLst>
          </p:cNvPr>
          <p:cNvSpPr>
            <a:spLocks noGrp="1"/>
          </p:cNvSpPr>
          <p:nvPr>
            <p:ph type="title"/>
          </p:nvPr>
        </p:nvSpPr>
        <p:spPr>
          <a:xfrm>
            <a:off x="838200" y="492125"/>
            <a:ext cx="11277600" cy="1333500"/>
          </a:xfrm>
        </p:spPr>
        <p:txBody>
          <a:bodyPr anchor="t">
            <a:normAutofit/>
          </a:bodyPr>
          <a:lstStyle/>
          <a:p>
            <a:r>
              <a:rPr lang="en-US" sz="4000" dirty="0">
                <a:solidFill>
                  <a:srgbClr val="0070C0"/>
                </a:solidFill>
              </a:rPr>
              <a:t>EPI Incidence</a:t>
            </a:r>
          </a:p>
        </p:txBody>
      </p:sp>
      <p:sp>
        <p:nvSpPr>
          <p:cNvPr id="4" name="Content Placeholder 3">
            <a:extLst>
              <a:ext uri="{FF2B5EF4-FFF2-40B4-BE49-F238E27FC236}">
                <a16:creationId xmlns:a16="http://schemas.microsoft.com/office/drawing/2014/main" id="{063CA139-D506-D633-16B0-11B03B61FB48}"/>
              </a:ext>
            </a:extLst>
          </p:cNvPr>
          <p:cNvSpPr>
            <a:spLocks noGrp="1"/>
          </p:cNvSpPr>
          <p:nvPr>
            <p:ph idx="1"/>
          </p:nvPr>
        </p:nvSpPr>
        <p:spPr>
          <a:xfrm>
            <a:off x="653245" y="1344779"/>
            <a:ext cx="10885510" cy="5147449"/>
          </a:xfrm>
        </p:spPr>
        <p:txBody>
          <a:bodyPr>
            <a:normAutofit/>
          </a:bodyPr>
          <a:lstStyle/>
          <a:p>
            <a:pPr>
              <a:lnSpc>
                <a:spcPct val="150000"/>
              </a:lnSpc>
            </a:pPr>
            <a:r>
              <a:rPr lang="en-US" dirty="0"/>
              <a:t>N=563</a:t>
            </a:r>
          </a:p>
          <a:p>
            <a:pPr>
              <a:lnSpc>
                <a:spcPct val="150000"/>
              </a:lnSpc>
            </a:pPr>
            <a:r>
              <a:rPr lang="en-US" dirty="0"/>
              <a:t>Moderate EPI (FE &lt;200) = 191</a:t>
            </a:r>
          </a:p>
          <a:p>
            <a:pPr>
              <a:lnSpc>
                <a:spcPct val="150000"/>
              </a:lnSpc>
            </a:pPr>
            <a:r>
              <a:rPr lang="en-US" dirty="0"/>
              <a:t>Severe EPI (FE &lt;100) = 103</a:t>
            </a:r>
          </a:p>
          <a:p>
            <a:pPr marL="0" indent="0">
              <a:lnSpc>
                <a:spcPct val="150000"/>
              </a:lnSpc>
              <a:buNone/>
            </a:pPr>
            <a:r>
              <a:rPr lang="en-US" sz="4400" dirty="0"/>
              <a:t>	   </a:t>
            </a:r>
            <a:r>
              <a:rPr lang="en-US" sz="8000" dirty="0">
                <a:solidFill>
                  <a:srgbClr val="C00000"/>
                </a:solidFill>
              </a:rPr>
              <a:t>52.2%</a:t>
            </a:r>
            <a:endParaRPr lang="en-US" dirty="0">
              <a:solidFill>
                <a:srgbClr val="C00000"/>
              </a:solidFill>
            </a:endParaRPr>
          </a:p>
        </p:txBody>
      </p:sp>
      <p:pic>
        <p:nvPicPr>
          <p:cNvPr id="5" name="Picture 4" descr="A close-up of a text&#10;&#10;Description automatically generated">
            <a:extLst>
              <a:ext uri="{FF2B5EF4-FFF2-40B4-BE49-F238E27FC236}">
                <a16:creationId xmlns:a16="http://schemas.microsoft.com/office/drawing/2014/main" id="{1BBBE6EE-4594-8CB3-4F33-367E3D9B98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2492" y="365772"/>
            <a:ext cx="3976263" cy="1586206"/>
          </a:xfrm>
          <a:prstGeom prst="rect">
            <a:avLst/>
          </a:prstGeom>
          <a:ln>
            <a:solidFill>
              <a:schemeClr val="accent1"/>
            </a:solidFill>
          </a:ln>
        </p:spPr>
      </p:pic>
      <p:pic>
        <p:nvPicPr>
          <p:cNvPr id="7" name="Picture 6" descr="A graph of different types of patients&#10;&#10;Description automatically generated with medium confidence">
            <a:extLst>
              <a:ext uri="{FF2B5EF4-FFF2-40B4-BE49-F238E27FC236}">
                <a16:creationId xmlns:a16="http://schemas.microsoft.com/office/drawing/2014/main" id="{59D4D730-180F-C06C-EEB1-8F63AB1F86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4292" y="3426348"/>
            <a:ext cx="6226130" cy="2939527"/>
          </a:xfrm>
          <a:prstGeom prst="rect">
            <a:avLst/>
          </a:prstGeom>
          <a:ln>
            <a:solidFill>
              <a:srgbClr val="FF0000"/>
            </a:solidFill>
          </a:ln>
        </p:spPr>
      </p:pic>
    </p:spTree>
    <p:extLst>
      <p:ext uri="{BB962C8B-B14F-4D97-AF65-F5344CB8AC3E}">
        <p14:creationId xmlns:p14="http://schemas.microsoft.com/office/powerpoint/2010/main" val="39727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dissolve">
                                      <p:cBhvr>
                                        <p:cTn id="7" dur="500"/>
                                        <p:tgtEl>
                                          <p:spTgt spid="4">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A04EE-B3AE-DEA3-F131-886E59F83508}"/>
            </a:ext>
          </a:extLst>
        </p:cNvPr>
        <p:cNvGrpSpPr/>
        <p:nvPr/>
      </p:nvGrpSpPr>
      <p:grpSpPr>
        <a:xfrm>
          <a:off x="0" y="0"/>
          <a:ext cx="0" cy="0"/>
          <a:chOff x="0" y="0"/>
          <a:chExt cx="0" cy="0"/>
        </a:xfrm>
      </p:grpSpPr>
      <p:sp>
        <p:nvSpPr>
          <p:cNvPr id="14" name="Title 2">
            <a:extLst>
              <a:ext uri="{FF2B5EF4-FFF2-40B4-BE49-F238E27FC236}">
                <a16:creationId xmlns:a16="http://schemas.microsoft.com/office/drawing/2014/main" id="{284AB86E-8A7C-81D8-F2A5-8487D15D11C4}"/>
              </a:ext>
            </a:extLst>
          </p:cNvPr>
          <p:cNvSpPr>
            <a:spLocks noGrp="1"/>
          </p:cNvSpPr>
          <p:nvPr>
            <p:ph type="title"/>
          </p:nvPr>
        </p:nvSpPr>
        <p:spPr>
          <a:xfrm>
            <a:off x="838200" y="492125"/>
            <a:ext cx="11277600" cy="1333500"/>
          </a:xfrm>
        </p:spPr>
        <p:txBody>
          <a:bodyPr anchor="t">
            <a:normAutofit/>
          </a:bodyPr>
          <a:lstStyle/>
          <a:p>
            <a:r>
              <a:rPr lang="en-US" sz="4000" dirty="0">
                <a:solidFill>
                  <a:srgbClr val="0070C0"/>
                </a:solidFill>
              </a:rPr>
              <a:t>Clinical Characteristics</a:t>
            </a:r>
          </a:p>
        </p:txBody>
      </p:sp>
      <p:sp>
        <p:nvSpPr>
          <p:cNvPr id="4" name="Content Placeholder 3">
            <a:extLst>
              <a:ext uri="{FF2B5EF4-FFF2-40B4-BE49-F238E27FC236}">
                <a16:creationId xmlns:a16="http://schemas.microsoft.com/office/drawing/2014/main" id="{063CA139-D506-D633-16B0-11B03B61FB48}"/>
              </a:ext>
            </a:extLst>
          </p:cNvPr>
          <p:cNvSpPr>
            <a:spLocks noGrp="1"/>
          </p:cNvSpPr>
          <p:nvPr>
            <p:ph idx="1"/>
          </p:nvPr>
        </p:nvSpPr>
        <p:spPr>
          <a:xfrm>
            <a:off x="653245" y="1344779"/>
            <a:ext cx="10885510" cy="5147449"/>
          </a:xfrm>
        </p:spPr>
        <p:txBody>
          <a:bodyPr>
            <a:normAutofit/>
          </a:bodyPr>
          <a:lstStyle/>
          <a:p>
            <a:pPr marL="0" indent="0">
              <a:lnSpc>
                <a:spcPct val="150000"/>
              </a:lnSpc>
              <a:buNone/>
            </a:pPr>
            <a:r>
              <a:rPr lang="en-US" sz="4400" dirty="0"/>
              <a:t>	</a:t>
            </a:r>
            <a:endParaRPr lang="en-US" dirty="0">
              <a:solidFill>
                <a:srgbClr val="C00000"/>
              </a:solidFill>
            </a:endParaRPr>
          </a:p>
        </p:txBody>
      </p:sp>
      <p:pic>
        <p:nvPicPr>
          <p:cNvPr id="5" name="Picture 4" descr="A close-up of a text&#10;&#10;Description automatically generated">
            <a:extLst>
              <a:ext uri="{FF2B5EF4-FFF2-40B4-BE49-F238E27FC236}">
                <a16:creationId xmlns:a16="http://schemas.microsoft.com/office/drawing/2014/main" id="{1BBBE6EE-4594-8CB3-4F33-367E3D9B98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7330" y="365772"/>
            <a:ext cx="2961425" cy="1181368"/>
          </a:xfrm>
          <a:prstGeom prst="rect">
            <a:avLst/>
          </a:prstGeom>
          <a:ln>
            <a:solidFill>
              <a:schemeClr val="accent1"/>
            </a:solidFill>
          </a:ln>
        </p:spPr>
      </p:pic>
      <p:pic>
        <p:nvPicPr>
          <p:cNvPr id="3" name="Picture 2" descr="A table of numbers and a number of patients&#10;&#10;Description automatically generated">
            <a:extLst>
              <a:ext uri="{FF2B5EF4-FFF2-40B4-BE49-F238E27FC236}">
                <a16:creationId xmlns:a16="http://schemas.microsoft.com/office/drawing/2014/main" id="{7C9B4CB4-C8FB-3B78-DD43-9C93EAB981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631" y="1825625"/>
            <a:ext cx="10712124" cy="4499800"/>
          </a:xfrm>
          <a:prstGeom prst="rect">
            <a:avLst/>
          </a:prstGeom>
          <a:ln>
            <a:solidFill>
              <a:schemeClr val="accent1">
                <a:lumMod val="75000"/>
              </a:schemeClr>
            </a:solidFill>
          </a:ln>
        </p:spPr>
      </p:pic>
      <p:sp>
        <p:nvSpPr>
          <p:cNvPr id="6" name="Donut 5">
            <a:extLst>
              <a:ext uri="{FF2B5EF4-FFF2-40B4-BE49-F238E27FC236}">
                <a16:creationId xmlns:a16="http://schemas.microsoft.com/office/drawing/2014/main" id="{08137383-BAD5-7BDD-1FDB-D38312AC68CD}"/>
              </a:ext>
            </a:extLst>
          </p:cNvPr>
          <p:cNvSpPr/>
          <p:nvPr/>
        </p:nvSpPr>
        <p:spPr>
          <a:xfrm>
            <a:off x="653245" y="2343428"/>
            <a:ext cx="956614" cy="334851"/>
          </a:xfrm>
          <a:prstGeom prst="donut">
            <a:avLst>
              <a:gd name="adj" fmla="val 9560"/>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Donut 7">
            <a:extLst>
              <a:ext uri="{FF2B5EF4-FFF2-40B4-BE49-F238E27FC236}">
                <a16:creationId xmlns:a16="http://schemas.microsoft.com/office/drawing/2014/main" id="{1EFAB65D-4FF5-AFE4-DF22-4A36103AB672}"/>
              </a:ext>
            </a:extLst>
          </p:cNvPr>
          <p:cNvSpPr/>
          <p:nvPr/>
        </p:nvSpPr>
        <p:spPr>
          <a:xfrm>
            <a:off x="653245" y="2865032"/>
            <a:ext cx="956614" cy="334851"/>
          </a:xfrm>
          <a:prstGeom prst="donut">
            <a:avLst>
              <a:gd name="adj" fmla="val 9560"/>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Donut 8">
            <a:extLst>
              <a:ext uri="{FF2B5EF4-FFF2-40B4-BE49-F238E27FC236}">
                <a16:creationId xmlns:a16="http://schemas.microsoft.com/office/drawing/2014/main" id="{66125F8A-C2EB-34A2-4023-437ADB064A44}"/>
              </a:ext>
            </a:extLst>
          </p:cNvPr>
          <p:cNvSpPr/>
          <p:nvPr/>
        </p:nvSpPr>
        <p:spPr>
          <a:xfrm>
            <a:off x="653245" y="3177705"/>
            <a:ext cx="956614" cy="334851"/>
          </a:xfrm>
          <a:prstGeom prst="donut">
            <a:avLst>
              <a:gd name="adj" fmla="val 9560"/>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Donut 9">
            <a:extLst>
              <a:ext uri="{FF2B5EF4-FFF2-40B4-BE49-F238E27FC236}">
                <a16:creationId xmlns:a16="http://schemas.microsoft.com/office/drawing/2014/main" id="{F7CA4E63-8447-9A18-D5E5-2846053D0308}"/>
              </a:ext>
            </a:extLst>
          </p:cNvPr>
          <p:cNvSpPr/>
          <p:nvPr/>
        </p:nvSpPr>
        <p:spPr>
          <a:xfrm>
            <a:off x="653244" y="3677446"/>
            <a:ext cx="1381617" cy="334851"/>
          </a:xfrm>
          <a:prstGeom prst="donut">
            <a:avLst>
              <a:gd name="adj" fmla="val 9560"/>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onut 10">
            <a:extLst>
              <a:ext uri="{FF2B5EF4-FFF2-40B4-BE49-F238E27FC236}">
                <a16:creationId xmlns:a16="http://schemas.microsoft.com/office/drawing/2014/main" id="{1B09FA03-EBA7-A4FE-5363-91DA1205ECFE}"/>
              </a:ext>
            </a:extLst>
          </p:cNvPr>
          <p:cNvSpPr/>
          <p:nvPr/>
        </p:nvSpPr>
        <p:spPr>
          <a:xfrm>
            <a:off x="653244" y="4734553"/>
            <a:ext cx="1742226" cy="334851"/>
          </a:xfrm>
          <a:prstGeom prst="donut">
            <a:avLst>
              <a:gd name="adj" fmla="val 9560"/>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onut 11">
            <a:extLst>
              <a:ext uri="{FF2B5EF4-FFF2-40B4-BE49-F238E27FC236}">
                <a16:creationId xmlns:a16="http://schemas.microsoft.com/office/drawing/2014/main" id="{40AB98B2-FA0E-904E-45B5-924E4108A7AD}"/>
              </a:ext>
            </a:extLst>
          </p:cNvPr>
          <p:cNvSpPr/>
          <p:nvPr/>
        </p:nvSpPr>
        <p:spPr>
          <a:xfrm>
            <a:off x="653243" y="5226756"/>
            <a:ext cx="2012683" cy="334851"/>
          </a:xfrm>
          <a:prstGeom prst="donut">
            <a:avLst>
              <a:gd name="adj" fmla="val 9560"/>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Donut 14">
            <a:extLst>
              <a:ext uri="{FF2B5EF4-FFF2-40B4-BE49-F238E27FC236}">
                <a16:creationId xmlns:a16="http://schemas.microsoft.com/office/drawing/2014/main" id="{B545A8D5-9D22-F724-A189-7FEE494B00D6}"/>
              </a:ext>
            </a:extLst>
          </p:cNvPr>
          <p:cNvSpPr/>
          <p:nvPr/>
        </p:nvSpPr>
        <p:spPr>
          <a:xfrm>
            <a:off x="653243" y="5524641"/>
            <a:ext cx="956614" cy="334851"/>
          </a:xfrm>
          <a:prstGeom prst="donut">
            <a:avLst>
              <a:gd name="adj" fmla="val 9560"/>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9512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cTn>
                              </p:par>
                            </p:childTnLst>
                          </p:cTn>
                        </p:par>
                        <p:par>
                          <p:cTn id="28" fill="hold">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ssolv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1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A04EE-B3AE-DEA3-F131-886E59F83508}"/>
            </a:ext>
          </a:extLst>
        </p:cNvPr>
        <p:cNvGrpSpPr/>
        <p:nvPr/>
      </p:nvGrpSpPr>
      <p:grpSpPr>
        <a:xfrm>
          <a:off x="0" y="0"/>
          <a:ext cx="0" cy="0"/>
          <a:chOff x="0" y="0"/>
          <a:chExt cx="0" cy="0"/>
        </a:xfrm>
      </p:grpSpPr>
      <p:pic>
        <p:nvPicPr>
          <p:cNvPr id="7" name="Picture 6" descr="A table of information with text&#10;&#10;Description automatically generated with medium confidence">
            <a:extLst>
              <a:ext uri="{FF2B5EF4-FFF2-40B4-BE49-F238E27FC236}">
                <a16:creationId xmlns:a16="http://schemas.microsoft.com/office/drawing/2014/main" id="{1DA12EE6-B264-5236-DDB9-AD7CE38935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6919" y="1344779"/>
            <a:ext cx="5038161" cy="5147449"/>
          </a:xfrm>
          <a:prstGeom prst="rect">
            <a:avLst/>
          </a:prstGeom>
          <a:ln>
            <a:solidFill>
              <a:schemeClr val="accent1">
                <a:lumMod val="75000"/>
              </a:schemeClr>
            </a:solidFill>
          </a:ln>
        </p:spPr>
      </p:pic>
      <p:sp>
        <p:nvSpPr>
          <p:cNvPr id="14" name="Title 2">
            <a:extLst>
              <a:ext uri="{FF2B5EF4-FFF2-40B4-BE49-F238E27FC236}">
                <a16:creationId xmlns:a16="http://schemas.microsoft.com/office/drawing/2014/main" id="{284AB86E-8A7C-81D8-F2A5-8487D15D11C4}"/>
              </a:ext>
            </a:extLst>
          </p:cNvPr>
          <p:cNvSpPr>
            <a:spLocks noGrp="1"/>
          </p:cNvSpPr>
          <p:nvPr>
            <p:ph type="title"/>
          </p:nvPr>
        </p:nvSpPr>
        <p:spPr>
          <a:xfrm>
            <a:off x="838200" y="492125"/>
            <a:ext cx="11277600" cy="1333500"/>
          </a:xfrm>
        </p:spPr>
        <p:txBody>
          <a:bodyPr anchor="t">
            <a:normAutofit/>
          </a:bodyPr>
          <a:lstStyle/>
          <a:p>
            <a:r>
              <a:rPr lang="en-US" sz="4000" dirty="0">
                <a:solidFill>
                  <a:srgbClr val="0070C0"/>
                </a:solidFill>
              </a:rPr>
              <a:t>Risk Factors for EPI</a:t>
            </a:r>
          </a:p>
        </p:txBody>
      </p:sp>
      <p:sp>
        <p:nvSpPr>
          <p:cNvPr id="4" name="Content Placeholder 3">
            <a:extLst>
              <a:ext uri="{FF2B5EF4-FFF2-40B4-BE49-F238E27FC236}">
                <a16:creationId xmlns:a16="http://schemas.microsoft.com/office/drawing/2014/main" id="{063CA139-D506-D633-16B0-11B03B61FB48}"/>
              </a:ext>
            </a:extLst>
          </p:cNvPr>
          <p:cNvSpPr>
            <a:spLocks noGrp="1"/>
          </p:cNvSpPr>
          <p:nvPr>
            <p:ph idx="1"/>
          </p:nvPr>
        </p:nvSpPr>
        <p:spPr>
          <a:xfrm>
            <a:off x="653245" y="1344779"/>
            <a:ext cx="10885510" cy="5147449"/>
          </a:xfrm>
        </p:spPr>
        <p:txBody>
          <a:bodyPr>
            <a:normAutofit/>
          </a:bodyPr>
          <a:lstStyle/>
          <a:p>
            <a:pPr marL="0" indent="0">
              <a:lnSpc>
                <a:spcPct val="150000"/>
              </a:lnSpc>
              <a:buNone/>
            </a:pPr>
            <a:r>
              <a:rPr lang="en-US" sz="4400" dirty="0"/>
              <a:t>	</a:t>
            </a:r>
            <a:endParaRPr lang="en-US" dirty="0">
              <a:solidFill>
                <a:srgbClr val="C00000"/>
              </a:solidFill>
            </a:endParaRPr>
          </a:p>
        </p:txBody>
      </p:sp>
      <p:pic>
        <p:nvPicPr>
          <p:cNvPr id="5" name="Picture 4" descr="A close-up of a text&#10;&#10;Description automatically generated">
            <a:extLst>
              <a:ext uri="{FF2B5EF4-FFF2-40B4-BE49-F238E27FC236}">
                <a16:creationId xmlns:a16="http://schemas.microsoft.com/office/drawing/2014/main" id="{1BBBE6EE-4594-8CB3-4F33-367E3D9B98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7330" y="365772"/>
            <a:ext cx="2961425" cy="1181368"/>
          </a:xfrm>
          <a:prstGeom prst="rect">
            <a:avLst/>
          </a:prstGeom>
          <a:ln>
            <a:solidFill>
              <a:schemeClr val="accent1"/>
            </a:solidFill>
          </a:ln>
        </p:spPr>
      </p:pic>
      <p:sp>
        <p:nvSpPr>
          <p:cNvPr id="6" name="Donut 5">
            <a:extLst>
              <a:ext uri="{FF2B5EF4-FFF2-40B4-BE49-F238E27FC236}">
                <a16:creationId xmlns:a16="http://schemas.microsoft.com/office/drawing/2014/main" id="{08137383-BAD5-7BDD-1FDB-D38312AC68CD}"/>
              </a:ext>
            </a:extLst>
          </p:cNvPr>
          <p:cNvSpPr/>
          <p:nvPr/>
        </p:nvSpPr>
        <p:spPr>
          <a:xfrm>
            <a:off x="3491416" y="2633443"/>
            <a:ext cx="956614" cy="334851"/>
          </a:xfrm>
          <a:prstGeom prst="donut">
            <a:avLst>
              <a:gd name="adj" fmla="val 9560"/>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Donut 7">
            <a:extLst>
              <a:ext uri="{FF2B5EF4-FFF2-40B4-BE49-F238E27FC236}">
                <a16:creationId xmlns:a16="http://schemas.microsoft.com/office/drawing/2014/main" id="{1EFAB65D-4FF5-AFE4-DF22-4A36103AB672}"/>
              </a:ext>
            </a:extLst>
          </p:cNvPr>
          <p:cNvSpPr/>
          <p:nvPr/>
        </p:nvSpPr>
        <p:spPr>
          <a:xfrm>
            <a:off x="3491416" y="3078358"/>
            <a:ext cx="956614" cy="334851"/>
          </a:xfrm>
          <a:prstGeom prst="donut">
            <a:avLst>
              <a:gd name="adj" fmla="val 9560"/>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Donut 8">
            <a:extLst>
              <a:ext uri="{FF2B5EF4-FFF2-40B4-BE49-F238E27FC236}">
                <a16:creationId xmlns:a16="http://schemas.microsoft.com/office/drawing/2014/main" id="{66125F8A-C2EB-34A2-4023-437ADB064A44}"/>
              </a:ext>
            </a:extLst>
          </p:cNvPr>
          <p:cNvSpPr/>
          <p:nvPr/>
        </p:nvSpPr>
        <p:spPr>
          <a:xfrm>
            <a:off x="3491416" y="3342595"/>
            <a:ext cx="956614" cy="334851"/>
          </a:xfrm>
          <a:prstGeom prst="donut">
            <a:avLst>
              <a:gd name="adj" fmla="val 9560"/>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Donut 9">
            <a:extLst>
              <a:ext uri="{FF2B5EF4-FFF2-40B4-BE49-F238E27FC236}">
                <a16:creationId xmlns:a16="http://schemas.microsoft.com/office/drawing/2014/main" id="{F7CA4E63-8447-9A18-D5E5-2846053D0308}"/>
              </a:ext>
            </a:extLst>
          </p:cNvPr>
          <p:cNvSpPr/>
          <p:nvPr/>
        </p:nvSpPr>
        <p:spPr>
          <a:xfrm>
            <a:off x="3491416" y="3824274"/>
            <a:ext cx="1381617" cy="334851"/>
          </a:xfrm>
          <a:prstGeom prst="donut">
            <a:avLst>
              <a:gd name="adj" fmla="val 9560"/>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onut 10">
            <a:extLst>
              <a:ext uri="{FF2B5EF4-FFF2-40B4-BE49-F238E27FC236}">
                <a16:creationId xmlns:a16="http://schemas.microsoft.com/office/drawing/2014/main" id="{1B09FA03-EBA7-A4FE-5363-91DA1205ECFE}"/>
              </a:ext>
            </a:extLst>
          </p:cNvPr>
          <p:cNvSpPr/>
          <p:nvPr/>
        </p:nvSpPr>
        <p:spPr>
          <a:xfrm>
            <a:off x="3491416" y="4799517"/>
            <a:ext cx="1742226" cy="334851"/>
          </a:xfrm>
          <a:prstGeom prst="donut">
            <a:avLst>
              <a:gd name="adj" fmla="val 9560"/>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onut 11">
            <a:extLst>
              <a:ext uri="{FF2B5EF4-FFF2-40B4-BE49-F238E27FC236}">
                <a16:creationId xmlns:a16="http://schemas.microsoft.com/office/drawing/2014/main" id="{40AB98B2-FA0E-904E-45B5-924E4108A7AD}"/>
              </a:ext>
            </a:extLst>
          </p:cNvPr>
          <p:cNvSpPr/>
          <p:nvPr/>
        </p:nvSpPr>
        <p:spPr>
          <a:xfrm>
            <a:off x="3491416" y="5311021"/>
            <a:ext cx="2012683" cy="334851"/>
          </a:xfrm>
          <a:prstGeom prst="donut">
            <a:avLst>
              <a:gd name="adj" fmla="val 9560"/>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Donut 14">
            <a:extLst>
              <a:ext uri="{FF2B5EF4-FFF2-40B4-BE49-F238E27FC236}">
                <a16:creationId xmlns:a16="http://schemas.microsoft.com/office/drawing/2014/main" id="{B545A8D5-9D22-F724-A189-7FEE494B00D6}"/>
              </a:ext>
            </a:extLst>
          </p:cNvPr>
          <p:cNvSpPr/>
          <p:nvPr/>
        </p:nvSpPr>
        <p:spPr>
          <a:xfrm>
            <a:off x="3491416" y="5566773"/>
            <a:ext cx="956614" cy="334851"/>
          </a:xfrm>
          <a:prstGeom prst="donut">
            <a:avLst>
              <a:gd name="adj" fmla="val 9560"/>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1413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cTn>
                              </p:par>
                            </p:childTnLst>
                          </p:cTn>
                        </p:par>
                        <p:par>
                          <p:cTn id="28" fill="hold">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ssolv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1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A04EE-B3AE-DEA3-F131-886E59F83508}"/>
            </a:ext>
          </a:extLst>
        </p:cNvPr>
        <p:cNvGrpSpPr/>
        <p:nvPr/>
      </p:nvGrpSpPr>
      <p:grpSpPr>
        <a:xfrm>
          <a:off x="0" y="0"/>
          <a:ext cx="0" cy="0"/>
          <a:chOff x="0" y="0"/>
          <a:chExt cx="0" cy="0"/>
        </a:xfrm>
      </p:grpSpPr>
      <p:sp>
        <p:nvSpPr>
          <p:cNvPr id="14" name="Title 2">
            <a:extLst>
              <a:ext uri="{FF2B5EF4-FFF2-40B4-BE49-F238E27FC236}">
                <a16:creationId xmlns:a16="http://schemas.microsoft.com/office/drawing/2014/main" id="{284AB86E-8A7C-81D8-F2A5-8487D15D11C4}"/>
              </a:ext>
            </a:extLst>
          </p:cNvPr>
          <p:cNvSpPr>
            <a:spLocks noGrp="1"/>
          </p:cNvSpPr>
          <p:nvPr>
            <p:ph type="title"/>
          </p:nvPr>
        </p:nvSpPr>
        <p:spPr>
          <a:xfrm>
            <a:off x="838200" y="492125"/>
            <a:ext cx="11277600" cy="1333500"/>
          </a:xfrm>
        </p:spPr>
        <p:txBody>
          <a:bodyPr anchor="t">
            <a:normAutofit/>
          </a:bodyPr>
          <a:lstStyle/>
          <a:p>
            <a:r>
              <a:rPr lang="en-US" sz="4000" dirty="0">
                <a:solidFill>
                  <a:srgbClr val="0070C0"/>
                </a:solidFill>
              </a:rPr>
              <a:t>When to suspect?</a:t>
            </a:r>
          </a:p>
        </p:txBody>
      </p:sp>
      <p:sp>
        <p:nvSpPr>
          <p:cNvPr id="4" name="Content Placeholder 3">
            <a:extLst>
              <a:ext uri="{FF2B5EF4-FFF2-40B4-BE49-F238E27FC236}">
                <a16:creationId xmlns:a16="http://schemas.microsoft.com/office/drawing/2014/main" id="{063CA139-D506-D633-16B0-11B03B61FB48}"/>
              </a:ext>
            </a:extLst>
          </p:cNvPr>
          <p:cNvSpPr>
            <a:spLocks noGrp="1"/>
          </p:cNvSpPr>
          <p:nvPr>
            <p:ph idx="1"/>
          </p:nvPr>
        </p:nvSpPr>
        <p:spPr>
          <a:xfrm>
            <a:off x="653245" y="1344779"/>
            <a:ext cx="10885510" cy="5147449"/>
          </a:xfrm>
        </p:spPr>
        <p:txBody>
          <a:bodyPr>
            <a:normAutofit/>
          </a:bodyPr>
          <a:lstStyle/>
          <a:p>
            <a:pPr marL="0" indent="0" algn="ctr">
              <a:lnSpc>
                <a:spcPct val="150000"/>
              </a:lnSpc>
              <a:buNone/>
            </a:pPr>
            <a:endParaRPr lang="en-US" sz="3200" dirty="0"/>
          </a:p>
          <a:p>
            <a:pPr marL="0" indent="0" algn="ctr">
              <a:lnSpc>
                <a:spcPct val="150000"/>
              </a:lnSpc>
              <a:buNone/>
            </a:pPr>
            <a:r>
              <a:rPr lang="en-US" sz="3200" dirty="0"/>
              <a:t>Suspect EPI in very sick diabetic patient in the ICU with sepsis or shock (on pressors), (with high lactate), on mechanical ventilation, on CRRT, possibly after cardiac arrest, who is not ’tolerating TF’.</a:t>
            </a:r>
          </a:p>
          <a:p>
            <a:pPr marL="0" indent="0" algn="ctr">
              <a:lnSpc>
                <a:spcPct val="150000"/>
              </a:lnSpc>
              <a:buNone/>
            </a:pPr>
            <a:r>
              <a:rPr lang="en-US" sz="4400" dirty="0"/>
              <a:t>	</a:t>
            </a:r>
            <a:endParaRPr lang="en-US" dirty="0">
              <a:solidFill>
                <a:srgbClr val="C00000"/>
              </a:solidFill>
            </a:endParaRPr>
          </a:p>
        </p:txBody>
      </p:sp>
    </p:spTree>
    <p:extLst>
      <p:ext uri="{BB962C8B-B14F-4D97-AF65-F5344CB8AC3E}">
        <p14:creationId xmlns:p14="http://schemas.microsoft.com/office/powerpoint/2010/main" val="26947041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A04EE-B3AE-DEA3-F131-886E59F83508}"/>
            </a:ext>
          </a:extLst>
        </p:cNvPr>
        <p:cNvGrpSpPr/>
        <p:nvPr/>
      </p:nvGrpSpPr>
      <p:grpSpPr>
        <a:xfrm>
          <a:off x="0" y="0"/>
          <a:ext cx="0" cy="0"/>
          <a:chOff x="0" y="0"/>
          <a:chExt cx="0" cy="0"/>
        </a:xfrm>
      </p:grpSpPr>
      <p:sp>
        <p:nvSpPr>
          <p:cNvPr id="14" name="Title 2">
            <a:extLst>
              <a:ext uri="{FF2B5EF4-FFF2-40B4-BE49-F238E27FC236}">
                <a16:creationId xmlns:a16="http://schemas.microsoft.com/office/drawing/2014/main" id="{284AB86E-8A7C-81D8-F2A5-8487D15D11C4}"/>
              </a:ext>
            </a:extLst>
          </p:cNvPr>
          <p:cNvSpPr>
            <a:spLocks noGrp="1"/>
          </p:cNvSpPr>
          <p:nvPr>
            <p:ph type="title"/>
          </p:nvPr>
        </p:nvSpPr>
        <p:spPr>
          <a:xfrm>
            <a:off x="653246" y="492125"/>
            <a:ext cx="10885510" cy="1333500"/>
          </a:xfrm>
        </p:spPr>
        <p:txBody>
          <a:bodyPr anchor="t">
            <a:normAutofit/>
          </a:bodyPr>
          <a:lstStyle/>
          <a:p>
            <a:r>
              <a:rPr lang="en-US" sz="4000" dirty="0">
                <a:solidFill>
                  <a:srgbClr val="0070C0"/>
                </a:solidFill>
              </a:rPr>
              <a:t>Effect of ILC on Enteral Nutrition Delivery in the SICU</a:t>
            </a:r>
          </a:p>
        </p:txBody>
      </p:sp>
      <p:sp>
        <p:nvSpPr>
          <p:cNvPr id="4" name="Content Placeholder 3">
            <a:extLst>
              <a:ext uri="{FF2B5EF4-FFF2-40B4-BE49-F238E27FC236}">
                <a16:creationId xmlns:a16="http://schemas.microsoft.com/office/drawing/2014/main" id="{063CA139-D506-D633-16B0-11B03B61FB48}"/>
              </a:ext>
            </a:extLst>
          </p:cNvPr>
          <p:cNvSpPr>
            <a:spLocks noGrp="1"/>
          </p:cNvSpPr>
          <p:nvPr>
            <p:ph idx="1"/>
          </p:nvPr>
        </p:nvSpPr>
        <p:spPr>
          <a:xfrm>
            <a:off x="653245" y="1825626"/>
            <a:ext cx="10885510" cy="4540250"/>
          </a:xfrm>
        </p:spPr>
        <p:txBody>
          <a:bodyPr>
            <a:normAutofit/>
          </a:bodyPr>
          <a:lstStyle/>
          <a:p>
            <a:pPr>
              <a:lnSpc>
                <a:spcPct val="150000"/>
              </a:lnSpc>
            </a:pPr>
            <a:r>
              <a:rPr lang="en-US" sz="3200" dirty="0"/>
              <a:t>Cleveland Clinic retrospective SICU study</a:t>
            </a:r>
          </a:p>
          <a:p>
            <a:pPr>
              <a:lnSpc>
                <a:spcPct val="150000"/>
              </a:lnSpc>
            </a:pPr>
            <a:r>
              <a:rPr lang="en-US" sz="3200" dirty="0"/>
              <a:t>Hypothesis: ILC improves TF delivery (% TF delivered over prescribed) and decreases diarrhea episodes</a:t>
            </a:r>
          </a:p>
          <a:p>
            <a:pPr>
              <a:lnSpc>
                <a:spcPct val="150000"/>
              </a:lnSpc>
            </a:pPr>
            <a:r>
              <a:rPr lang="en-US" sz="3200" dirty="0"/>
              <a:t>All pts in SICU on TF+ILC or </a:t>
            </a:r>
            <a:r>
              <a:rPr lang="en-US" sz="3200" dirty="0" err="1"/>
              <a:t>TF+fiber</a:t>
            </a:r>
            <a:r>
              <a:rPr lang="en-US" sz="3200" dirty="0"/>
              <a:t> (2017-2021)</a:t>
            </a:r>
          </a:p>
          <a:p>
            <a:pPr>
              <a:lnSpc>
                <a:spcPct val="150000"/>
              </a:lnSpc>
            </a:pPr>
            <a:r>
              <a:rPr lang="en-US" sz="3200" dirty="0"/>
              <a:t>Excluded: pts with CF</a:t>
            </a:r>
            <a:endParaRPr lang="en-US" sz="2800" dirty="0"/>
          </a:p>
          <a:p>
            <a:pPr marL="0" indent="0">
              <a:lnSpc>
                <a:spcPct val="150000"/>
              </a:lnSpc>
              <a:buNone/>
            </a:pPr>
            <a:endParaRPr lang="en-US" dirty="0">
              <a:solidFill>
                <a:srgbClr val="C00000"/>
              </a:solidFill>
            </a:endParaRPr>
          </a:p>
        </p:txBody>
      </p:sp>
      <p:sp>
        <p:nvSpPr>
          <p:cNvPr id="2" name="TextBox 1">
            <a:extLst>
              <a:ext uri="{FF2B5EF4-FFF2-40B4-BE49-F238E27FC236}">
                <a16:creationId xmlns:a16="http://schemas.microsoft.com/office/drawing/2014/main" id="{54716FA7-39ED-4535-0C46-E9C50C66E0AB}"/>
              </a:ext>
            </a:extLst>
          </p:cNvPr>
          <p:cNvSpPr txBox="1"/>
          <p:nvPr/>
        </p:nvSpPr>
        <p:spPr>
          <a:xfrm>
            <a:off x="9944070" y="5996543"/>
            <a:ext cx="1255472" cy="369332"/>
          </a:xfrm>
          <a:prstGeom prst="rect">
            <a:avLst/>
          </a:prstGeom>
          <a:noFill/>
        </p:spPr>
        <p:txBody>
          <a:bodyPr wrap="none" rtlCol="0">
            <a:spAutoFit/>
          </a:bodyPr>
          <a:lstStyle/>
          <a:p>
            <a:r>
              <a:rPr lang="en-US" dirty="0">
                <a:solidFill>
                  <a:schemeClr val="accent1">
                    <a:lumMod val="75000"/>
                  </a:schemeClr>
                </a:solidFill>
              </a:rPr>
              <a:t>SCCM 2024</a:t>
            </a:r>
          </a:p>
        </p:txBody>
      </p:sp>
    </p:spTree>
    <p:extLst>
      <p:ext uri="{BB962C8B-B14F-4D97-AF65-F5344CB8AC3E}">
        <p14:creationId xmlns:p14="http://schemas.microsoft.com/office/powerpoint/2010/main" val="25363167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A04EE-B3AE-DEA3-F131-886E59F8350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DFB72D7-0C51-00E3-4958-1BEFF23A0BA4}"/>
              </a:ext>
            </a:extLst>
          </p:cNvPr>
          <p:cNvSpPr txBox="1"/>
          <p:nvPr/>
        </p:nvSpPr>
        <p:spPr>
          <a:xfrm>
            <a:off x="9944070" y="5996543"/>
            <a:ext cx="1255472" cy="369332"/>
          </a:xfrm>
          <a:prstGeom prst="rect">
            <a:avLst/>
          </a:prstGeom>
          <a:noFill/>
        </p:spPr>
        <p:txBody>
          <a:bodyPr wrap="none" rtlCol="0">
            <a:spAutoFit/>
          </a:bodyPr>
          <a:lstStyle/>
          <a:p>
            <a:r>
              <a:rPr lang="en-US" dirty="0">
                <a:solidFill>
                  <a:schemeClr val="accent1">
                    <a:lumMod val="75000"/>
                  </a:schemeClr>
                </a:solidFill>
              </a:rPr>
              <a:t>SCCM 2024</a:t>
            </a:r>
          </a:p>
        </p:txBody>
      </p:sp>
      <p:pic>
        <p:nvPicPr>
          <p:cNvPr id="10" name="Content Placeholder 9" descr="A table with numbers and text&#10;&#10;Description automatically generated">
            <a:extLst>
              <a:ext uri="{FF2B5EF4-FFF2-40B4-BE49-F238E27FC236}">
                <a16:creationId xmlns:a16="http://schemas.microsoft.com/office/drawing/2014/main" id="{9300B32E-039D-9027-7703-46990778990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81629" y="1427895"/>
            <a:ext cx="5592374" cy="4002210"/>
          </a:xfrm>
        </p:spPr>
      </p:pic>
      <p:pic>
        <p:nvPicPr>
          <p:cNvPr id="12" name="Picture 11" descr="A person lying in a hospital bed&#10;&#10;Description automatically generated">
            <a:extLst>
              <a:ext uri="{FF2B5EF4-FFF2-40B4-BE49-F238E27FC236}">
                <a16:creationId xmlns:a16="http://schemas.microsoft.com/office/drawing/2014/main" id="{1B5EA9F0-BF6C-B779-2B87-F6CFA34AD6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6600" y="1288274"/>
            <a:ext cx="3038431" cy="3343971"/>
          </a:xfrm>
          <a:prstGeom prst="rect">
            <a:avLst/>
          </a:prstGeom>
        </p:spPr>
      </p:pic>
      <p:sp>
        <p:nvSpPr>
          <p:cNvPr id="16" name="Title 2">
            <a:extLst>
              <a:ext uri="{FF2B5EF4-FFF2-40B4-BE49-F238E27FC236}">
                <a16:creationId xmlns:a16="http://schemas.microsoft.com/office/drawing/2014/main" id="{1790DFCC-07F5-7A21-5D0F-E445410B4523}"/>
              </a:ext>
            </a:extLst>
          </p:cNvPr>
          <p:cNvSpPr txBox="1">
            <a:spLocks/>
          </p:cNvSpPr>
          <p:nvPr/>
        </p:nvSpPr>
        <p:spPr>
          <a:xfrm>
            <a:off x="653246" y="492125"/>
            <a:ext cx="10885510" cy="13335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sz="4000">
                <a:solidFill>
                  <a:srgbClr val="0070C0"/>
                </a:solidFill>
              </a:rPr>
              <a:t>Effect of ILC on Enteral Nutrition Delivery in the SICU</a:t>
            </a:r>
            <a:endParaRPr lang="en-US" sz="4000" dirty="0">
              <a:solidFill>
                <a:srgbClr val="0070C0"/>
              </a:solidFill>
            </a:endParaRPr>
          </a:p>
        </p:txBody>
      </p:sp>
      <p:sp>
        <p:nvSpPr>
          <p:cNvPr id="17" name="TextBox 16">
            <a:extLst>
              <a:ext uri="{FF2B5EF4-FFF2-40B4-BE49-F238E27FC236}">
                <a16:creationId xmlns:a16="http://schemas.microsoft.com/office/drawing/2014/main" id="{8F8C819B-3670-69B7-C498-54FE2A526FE4}"/>
              </a:ext>
            </a:extLst>
          </p:cNvPr>
          <p:cNvSpPr txBox="1"/>
          <p:nvPr/>
        </p:nvSpPr>
        <p:spPr>
          <a:xfrm>
            <a:off x="2469568" y="5136006"/>
            <a:ext cx="1716065" cy="584775"/>
          </a:xfrm>
          <a:prstGeom prst="rect">
            <a:avLst/>
          </a:prstGeom>
          <a:noFill/>
        </p:spPr>
        <p:txBody>
          <a:bodyPr wrap="square" rtlCol="0">
            <a:spAutoFit/>
          </a:bodyPr>
          <a:lstStyle/>
          <a:p>
            <a:r>
              <a:rPr lang="en-US" sz="3200" dirty="0">
                <a:solidFill>
                  <a:schemeClr val="accent1">
                    <a:lumMod val="75000"/>
                  </a:schemeClr>
                </a:solidFill>
              </a:rPr>
              <a:t>N=122 </a:t>
            </a:r>
          </a:p>
        </p:txBody>
      </p:sp>
    </p:spTree>
    <p:extLst>
      <p:ext uri="{BB962C8B-B14F-4D97-AF65-F5344CB8AC3E}">
        <p14:creationId xmlns:p14="http://schemas.microsoft.com/office/powerpoint/2010/main" val="20929069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A04EE-B3AE-DEA3-F131-886E59F8350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DFB72D7-0C51-00E3-4958-1BEFF23A0BA4}"/>
              </a:ext>
            </a:extLst>
          </p:cNvPr>
          <p:cNvSpPr txBox="1"/>
          <p:nvPr/>
        </p:nvSpPr>
        <p:spPr>
          <a:xfrm>
            <a:off x="9944070" y="5996543"/>
            <a:ext cx="1255472" cy="369332"/>
          </a:xfrm>
          <a:prstGeom prst="rect">
            <a:avLst/>
          </a:prstGeom>
          <a:noFill/>
        </p:spPr>
        <p:txBody>
          <a:bodyPr wrap="none" rtlCol="0">
            <a:spAutoFit/>
          </a:bodyPr>
          <a:lstStyle/>
          <a:p>
            <a:r>
              <a:rPr lang="en-US" dirty="0">
                <a:solidFill>
                  <a:schemeClr val="accent1">
                    <a:lumMod val="75000"/>
                  </a:schemeClr>
                </a:solidFill>
              </a:rPr>
              <a:t>SCCM 2024</a:t>
            </a:r>
          </a:p>
        </p:txBody>
      </p:sp>
      <p:sp>
        <p:nvSpPr>
          <p:cNvPr id="16" name="Title 2">
            <a:extLst>
              <a:ext uri="{FF2B5EF4-FFF2-40B4-BE49-F238E27FC236}">
                <a16:creationId xmlns:a16="http://schemas.microsoft.com/office/drawing/2014/main" id="{1790DFCC-07F5-7A21-5D0F-E445410B4523}"/>
              </a:ext>
            </a:extLst>
          </p:cNvPr>
          <p:cNvSpPr txBox="1">
            <a:spLocks/>
          </p:cNvSpPr>
          <p:nvPr/>
        </p:nvSpPr>
        <p:spPr>
          <a:xfrm>
            <a:off x="653246" y="492125"/>
            <a:ext cx="10885510" cy="13335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sz="4000" b="1" dirty="0">
                <a:solidFill>
                  <a:srgbClr val="0070C0"/>
                </a:solidFill>
              </a:rPr>
              <a:t>ILC improves enteral nutritional delivery </a:t>
            </a:r>
          </a:p>
        </p:txBody>
      </p:sp>
      <p:pic>
        <p:nvPicPr>
          <p:cNvPr id="4" name="Picture 3" descr="A graph of a patient's health&#10;&#10;Description automatically generated">
            <a:extLst>
              <a:ext uri="{FF2B5EF4-FFF2-40B4-BE49-F238E27FC236}">
                <a16:creationId xmlns:a16="http://schemas.microsoft.com/office/drawing/2014/main" id="{B780866C-C77F-DB8D-F52B-742A91710B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418" y="2007093"/>
            <a:ext cx="4628077" cy="3340004"/>
          </a:xfrm>
          <a:prstGeom prst="rect">
            <a:avLst/>
          </a:prstGeom>
          <a:ln>
            <a:solidFill>
              <a:schemeClr val="accent1">
                <a:lumMod val="75000"/>
              </a:schemeClr>
            </a:solidFill>
          </a:ln>
        </p:spPr>
      </p:pic>
      <p:pic>
        <p:nvPicPr>
          <p:cNvPr id="11" name="Picture 10" descr="A chart of different types of fiber&#10;&#10;Description automatically generated">
            <a:extLst>
              <a:ext uri="{FF2B5EF4-FFF2-40B4-BE49-F238E27FC236}">
                <a16:creationId xmlns:a16="http://schemas.microsoft.com/office/drawing/2014/main" id="{B005EA10-DBE8-8FE0-696C-B547C050EB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7667" y="1308545"/>
            <a:ext cx="4076700" cy="4737100"/>
          </a:xfrm>
          <a:prstGeom prst="rect">
            <a:avLst/>
          </a:prstGeom>
          <a:ln>
            <a:solidFill>
              <a:schemeClr val="accent1">
                <a:lumMod val="75000"/>
              </a:schemeClr>
            </a:solidFill>
          </a:ln>
        </p:spPr>
      </p:pic>
    </p:spTree>
    <p:extLst>
      <p:ext uri="{BB962C8B-B14F-4D97-AF65-F5344CB8AC3E}">
        <p14:creationId xmlns:p14="http://schemas.microsoft.com/office/powerpoint/2010/main" val="2810044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9DEE162C-27DF-4C6D-6D5C-3997A7582938}"/>
              </a:ext>
            </a:extLst>
          </p:cNvPr>
          <p:cNvSpPr>
            <a:spLocks noGrp="1"/>
          </p:cNvSpPr>
          <p:nvPr>
            <p:ph type="title"/>
          </p:nvPr>
        </p:nvSpPr>
        <p:spPr>
          <a:xfrm>
            <a:off x="457200" y="681037"/>
            <a:ext cx="11277600" cy="1333500"/>
          </a:xfrm>
        </p:spPr>
        <p:txBody>
          <a:bodyPr anchor="t">
            <a:normAutofit/>
          </a:bodyPr>
          <a:lstStyle/>
          <a:p>
            <a:r>
              <a:rPr lang="en-US" sz="4000" dirty="0">
                <a:solidFill>
                  <a:srgbClr val="0070C0"/>
                </a:solidFill>
              </a:rPr>
              <a:t>Pancreatic Development</a:t>
            </a:r>
          </a:p>
        </p:txBody>
      </p:sp>
      <p:sp>
        <p:nvSpPr>
          <p:cNvPr id="4" name="Content Placeholder 3">
            <a:extLst>
              <a:ext uri="{FF2B5EF4-FFF2-40B4-BE49-F238E27FC236}">
                <a16:creationId xmlns:a16="http://schemas.microsoft.com/office/drawing/2014/main" id="{C9C415A6-872A-A35F-B58E-A5548510CB48}"/>
              </a:ext>
            </a:extLst>
          </p:cNvPr>
          <p:cNvSpPr>
            <a:spLocks noGrp="1"/>
          </p:cNvSpPr>
          <p:nvPr>
            <p:ph idx="1"/>
          </p:nvPr>
        </p:nvSpPr>
        <p:spPr>
          <a:xfrm>
            <a:off x="838200" y="1825625"/>
            <a:ext cx="6148754" cy="4351338"/>
          </a:xfrm>
        </p:spPr>
        <p:txBody>
          <a:bodyPr/>
          <a:lstStyle/>
          <a:p>
            <a:pPr>
              <a:lnSpc>
                <a:spcPct val="150000"/>
              </a:lnSpc>
            </a:pPr>
            <a:r>
              <a:rPr lang="en-US" sz="2800" dirty="0"/>
              <a:t>Initially an intricate budding </a:t>
            </a:r>
            <a:r>
              <a:rPr lang="en-US" sz="2800" u="sng" dirty="0"/>
              <a:t>tubular system</a:t>
            </a:r>
            <a:r>
              <a:rPr lang="en-US" sz="2800" dirty="0"/>
              <a:t> with central cavities, lined by secretory </a:t>
            </a:r>
            <a:r>
              <a:rPr lang="en-US" sz="2800" u="sng" dirty="0"/>
              <a:t>acinar cells</a:t>
            </a:r>
            <a:r>
              <a:rPr lang="en-US" sz="2800" dirty="0"/>
              <a:t>.</a:t>
            </a:r>
          </a:p>
          <a:p>
            <a:pPr>
              <a:lnSpc>
                <a:spcPct val="150000"/>
              </a:lnSpc>
            </a:pPr>
            <a:r>
              <a:rPr lang="en-US" sz="2800" dirty="0"/>
              <a:t>Cells farther away from the tubules proliferate to create </a:t>
            </a:r>
            <a:r>
              <a:rPr lang="en-US" sz="2800" u="sng" dirty="0"/>
              <a:t>pancreatic islets</a:t>
            </a:r>
            <a:r>
              <a:rPr lang="en-US" sz="2800" dirty="0"/>
              <a:t> (of Langerhans).   </a:t>
            </a:r>
          </a:p>
        </p:txBody>
      </p:sp>
      <p:pic>
        <p:nvPicPr>
          <p:cNvPr id="3" name="Picture 2">
            <a:extLst>
              <a:ext uri="{FF2B5EF4-FFF2-40B4-BE49-F238E27FC236}">
                <a16:creationId xmlns:a16="http://schemas.microsoft.com/office/drawing/2014/main" id="{76582B13-C5D4-8825-D000-4BFE787B68F8}"/>
              </a:ext>
            </a:extLst>
          </p:cNvPr>
          <p:cNvPicPr>
            <a:picLocks noChangeAspect="1"/>
          </p:cNvPicPr>
          <p:nvPr/>
        </p:nvPicPr>
        <p:blipFill rotWithShape="1">
          <a:blip r:embed="rId3"/>
          <a:srcRect t="74636" r="54473" b="1"/>
          <a:stretch/>
        </p:blipFill>
        <p:spPr>
          <a:xfrm>
            <a:off x="8136206" y="417423"/>
            <a:ext cx="3448733" cy="2816403"/>
          </a:xfrm>
          <a:prstGeom prst="rect">
            <a:avLst/>
          </a:prstGeom>
          <a:ln>
            <a:solidFill>
              <a:srgbClr val="002060"/>
            </a:solidFill>
          </a:ln>
        </p:spPr>
      </p:pic>
      <p:pic>
        <p:nvPicPr>
          <p:cNvPr id="5" name="Picture 4">
            <a:extLst>
              <a:ext uri="{FF2B5EF4-FFF2-40B4-BE49-F238E27FC236}">
                <a16:creationId xmlns:a16="http://schemas.microsoft.com/office/drawing/2014/main" id="{2178E416-128F-2A4D-166C-F8B7D6ECF33B}"/>
              </a:ext>
            </a:extLst>
          </p:cNvPr>
          <p:cNvPicPr>
            <a:picLocks noChangeAspect="1"/>
          </p:cNvPicPr>
          <p:nvPr/>
        </p:nvPicPr>
        <p:blipFill rotWithShape="1">
          <a:blip r:embed="rId3"/>
          <a:srcRect l="44168" t="75555" r="15948"/>
          <a:stretch/>
        </p:blipFill>
        <p:spPr>
          <a:xfrm>
            <a:off x="7211717" y="3901008"/>
            <a:ext cx="2098051" cy="1884911"/>
          </a:xfrm>
          <a:prstGeom prst="rect">
            <a:avLst/>
          </a:prstGeom>
          <a:ln>
            <a:solidFill>
              <a:srgbClr val="002060"/>
            </a:solidFill>
          </a:ln>
        </p:spPr>
      </p:pic>
      <p:pic>
        <p:nvPicPr>
          <p:cNvPr id="6" name="Picture 5">
            <a:extLst>
              <a:ext uri="{FF2B5EF4-FFF2-40B4-BE49-F238E27FC236}">
                <a16:creationId xmlns:a16="http://schemas.microsoft.com/office/drawing/2014/main" id="{55032B6C-F733-A7A1-BAA6-670AEE83853F}"/>
              </a:ext>
            </a:extLst>
          </p:cNvPr>
          <p:cNvPicPr>
            <a:picLocks noChangeAspect="1"/>
          </p:cNvPicPr>
          <p:nvPr/>
        </p:nvPicPr>
        <p:blipFill rotWithShape="1">
          <a:blip r:embed="rId4"/>
          <a:srcRect t="64615" r="62079"/>
          <a:stretch/>
        </p:blipFill>
        <p:spPr>
          <a:xfrm>
            <a:off x="9483970" y="3345640"/>
            <a:ext cx="2452662" cy="3300308"/>
          </a:xfrm>
          <a:prstGeom prst="rect">
            <a:avLst/>
          </a:prstGeom>
          <a:ln>
            <a:solidFill>
              <a:srgbClr val="002060"/>
            </a:solidFill>
          </a:ln>
        </p:spPr>
      </p:pic>
    </p:spTree>
    <p:extLst>
      <p:ext uri="{BB962C8B-B14F-4D97-AF65-F5344CB8AC3E}">
        <p14:creationId xmlns:p14="http://schemas.microsoft.com/office/powerpoint/2010/main" val="41128184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A04EE-B3AE-DEA3-F131-886E59F8350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DFB72D7-0C51-00E3-4958-1BEFF23A0BA4}"/>
              </a:ext>
            </a:extLst>
          </p:cNvPr>
          <p:cNvSpPr txBox="1"/>
          <p:nvPr/>
        </p:nvSpPr>
        <p:spPr>
          <a:xfrm>
            <a:off x="9944070" y="5996543"/>
            <a:ext cx="1255472" cy="369332"/>
          </a:xfrm>
          <a:prstGeom prst="rect">
            <a:avLst/>
          </a:prstGeom>
          <a:noFill/>
        </p:spPr>
        <p:txBody>
          <a:bodyPr wrap="none" rtlCol="0">
            <a:spAutoFit/>
          </a:bodyPr>
          <a:lstStyle/>
          <a:p>
            <a:r>
              <a:rPr lang="en-US" dirty="0">
                <a:solidFill>
                  <a:schemeClr val="accent1">
                    <a:lumMod val="75000"/>
                  </a:schemeClr>
                </a:solidFill>
              </a:rPr>
              <a:t>SCCM 2024</a:t>
            </a:r>
          </a:p>
        </p:txBody>
      </p:sp>
      <p:sp>
        <p:nvSpPr>
          <p:cNvPr id="16" name="Title 2">
            <a:extLst>
              <a:ext uri="{FF2B5EF4-FFF2-40B4-BE49-F238E27FC236}">
                <a16:creationId xmlns:a16="http://schemas.microsoft.com/office/drawing/2014/main" id="{1790DFCC-07F5-7A21-5D0F-E445410B4523}"/>
              </a:ext>
            </a:extLst>
          </p:cNvPr>
          <p:cNvSpPr txBox="1">
            <a:spLocks/>
          </p:cNvSpPr>
          <p:nvPr/>
        </p:nvSpPr>
        <p:spPr>
          <a:xfrm>
            <a:off x="653246" y="492125"/>
            <a:ext cx="10885510" cy="13335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sz="4000" dirty="0">
                <a:solidFill>
                  <a:srgbClr val="0070C0"/>
                </a:solidFill>
              </a:rPr>
              <a:t>Shorter ICU, hospital LOS with ILC</a:t>
            </a:r>
          </a:p>
        </p:txBody>
      </p:sp>
      <p:pic>
        <p:nvPicPr>
          <p:cNvPr id="5" name="Picture 4" descr="A graph of a number of people with different colored squares&#10;&#10;Description automatically generated with medium confidence">
            <a:extLst>
              <a:ext uri="{FF2B5EF4-FFF2-40B4-BE49-F238E27FC236}">
                <a16:creationId xmlns:a16="http://schemas.microsoft.com/office/drawing/2014/main" id="{4A69CC39-49F4-0B28-C77B-4629BE25E0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9220" y="2100776"/>
            <a:ext cx="5413560" cy="3385623"/>
          </a:xfrm>
          <a:prstGeom prst="rect">
            <a:avLst/>
          </a:prstGeom>
          <a:ln>
            <a:solidFill>
              <a:schemeClr val="accent1">
                <a:lumMod val="75000"/>
              </a:schemeClr>
            </a:solidFill>
          </a:ln>
        </p:spPr>
      </p:pic>
    </p:spTree>
    <p:extLst>
      <p:ext uri="{BB962C8B-B14F-4D97-AF65-F5344CB8AC3E}">
        <p14:creationId xmlns:p14="http://schemas.microsoft.com/office/powerpoint/2010/main" val="11609527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9C415A6-872A-A35F-B58E-A5548510CB48}"/>
              </a:ext>
            </a:extLst>
          </p:cNvPr>
          <p:cNvSpPr>
            <a:spLocks noGrp="1"/>
          </p:cNvSpPr>
          <p:nvPr>
            <p:ph idx="1"/>
          </p:nvPr>
        </p:nvSpPr>
        <p:spPr/>
        <p:txBody>
          <a:bodyPr>
            <a:normAutofit/>
          </a:bodyPr>
          <a:lstStyle/>
          <a:p>
            <a:pPr>
              <a:lnSpc>
                <a:spcPct val="150000"/>
              </a:lnSpc>
            </a:pPr>
            <a:r>
              <a:rPr lang="en-US" sz="3200" dirty="0"/>
              <a:t>ILC adjusted mean difference in TF delivery: </a:t>
            </a:r>
          </a:p>
          <a:p>
            <a:pPr lvl="1">
              <a:lnSpc>
                <a:spcPct val="150000"/>
              </a:lnSpc>
            </a:pPr>
            <a:r>
              <a:rPr lang="en-US" sz="2800" dirty="0"/>
              <a:t>13% (95% CI -5% - 31%, p=0.166)</a:t>
            </a:r>
          </a:p>
          <a:p>
            <a:pPr>
              <a:lnSpc>
                <a:spcPct val="150000"/>
              </a:lnSpc>
            </a:pPr>
            <a:r>
              <a:rPr lang="en-US" sz="3200" dirty="0"/>
              <a:t>ILC adjusted mean difference in daily BMs:</a:t>
            </a:r>
          </a:p>
          <a:p>
            <a:pPr lvl="1">
              <a:lnSpc>
                <a:spcPct val="150000"/>
              </a:lnSpc>
            </a:pPr>
            <a:r>
              <a:rPr lang="en-US" sz="2800" dirty="0"/>
              <a:t>-1.4 (95% CI -4.4 – 1.7, p=0.365)</a:t>
            </a:r>
          </a:p>
        </p:txBody>
      </p:sp>
      <p:sp>
        <p:nvSpPr>
          <p:cNvPr id="3" name="Title 2">
            <a:extLst>
              <a:ext uri="{FF2B5EF4-FFF2-40B4-BE49-F238E27FC236}">
                <a16:creationId xmlns:a16="http://schemas.microsoft.com/office/drawing/2014/main" id="{385A3E07-3FB2-7E45-6283-7BF5540F4038}"/>
              </a:ext>
            </a:extLst>
          </p:cNvPr>
          <p:cNvSpPr>
            <a:spLocks noGrp="1"/>
          </p:cNvSpPr>
          <p:nvPr>
            <p:ph type="title"/>
          </p:nvPr>
        </p:nvSpPr>
        <p:spPr/>
        <p:txBody>
          <a:bodyPr/>
          <a:lstStyle/>
          <a:p>
            <a:r>
              <a:rPr lang="en-US" sz="4400" dirty="0">
                <a:solidFill>
                  <a:srgbClr val="0070C0"/>
                </a:solidFill>
              </a:rPr>
              <a:t>Shorter ICU, hospital LOS with ILC</a:t>
            </a:r>
            <a:endParaRPr lang="en-US" dirty="0"/>
          </a:p>
        </p:txBody>
      </p:sp>
      <p:sp>
        <p:nvSpPr>
          <p:cNvPr id="8" name="TextBox 7">
            <a:extLst>
              <a:ext uri="{FF2B5EF4-FFF2-40B4-BE49-F238E27FC236}">
                <a16:creationId xmlns:a16="http://schemas.microsoft.com/office/drawing/2014/main" id="{43B11E7D-4FB1-D36E-0DCB-FB2203FEE432}"/>
              </a:ext>
            </a:extLst>
          </p:cNvPr>
          <p:cNvSpPr txBox="1"/>
          <p:nvPr/>
        </p:nvSpPr>
        <p:spPr>
          <a:xfrm>
            <a:off x="9944070" y="5996543"/>
            <a:ext cx="1255472" cy="369332"/>
          </a:xfrm>
          <a:prstGeom prst="rect">
            <a:avLst/>
          </a:prstGeom>
          <a:noFill/>
        </p:spPr>
        <p:txBody>
          <a:bodyPr wrap="none" rtlCol="0">
            <a:spAutoFit/>
          </a:bodyPr>
          <a:lstStyle/>
          <a:p>
            <a:r>
              <a:rPr lang="en-US" dirty="0">
                <a:solidFill>
                  <a:schemeClr val="accent1">
                    <a:lumMod val="75000"/>
                  </a:schemeClr>
                </a:solidFill>
              </a:rPr>
              <a:t>SCCM 2024</a:t>
            </a:r>
          </a:p>
        </p:txBody>
      </p:sp>
    </p:spTree>
    <p:extLst>
      <p:ext uri="{BB962C8B-B14F-4D97-AF65-F5344CB8AC3E}">
        <p14:creationId xmlns:p14="http://schemas.microsoft.com/office/powerpoint/2010/main" val="8346654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9C415A6-872A-A35F-B58E-A5548510CB48}"/>
              </a:ext>
            </a:extLst>
          </p:cNvPr>
          <p:cNvSpPr>
            <a:spLocks noGrp="1"/>
          </p:cNvSpPr>
          <p:nvPr>
            <p:ph idx="1"/>
          </p:nvPr>
        </p:nvSpPr>
        <p:spPr/>
        <p:txBody>
          <a:bodyPr>
            <a:normAutofit fontScale="92500" lnSpcReduction="10000"/>
          </a:bodyPr>
          <a:lstStyle/>
          <a:p>
            <a:pPr>
              <a:lnSpc>
                <a:spcPct val="150000"/>
              </a:lnSpc>
            </a:pPr>
            <a:r>
              <a:rPr lang="en-US" sz="3200" dirty="0"/>
              <a:t>Pts with MOF at tertiary center MICU &amp; SICU </a:t>
            </a:r>
          </a:p>
          <a:p>
            <a:pPr>
              <a:lnSpc>
                <a:spcPct val="150000"/>
              </a:lnSpc>
            </a:pPr>
            <a:r>
              <a:rPr lang="en-US" sz="3200" dirty="0"/>
              <a:t>Randomization to ILC or placebo, N=30</a:t>
            </a:r>
            <a:endParaRPr lang="en-US" sz="2800" dirty="0"/>
          </a:p>
          <a:p>
            <a:pPr>
              <a:lnSpc>
                <a:spcPct val="150000"/>
              </a:lnSpc>
            </a:pPr>
            <a:r>
              <a:rPr lang="en-US" sz="3200" dirty="0"/>
              <a:t>Hypothesis: ILC enhances TF delivery</a:t>
            </a:r>
          </a:p>
          <a:p>
            <a:pPr>
              <a:lnSpc>
                <a:spcPct val="150000"/>
              </a:lnSpc>
            </a:pPr>
            <a:r>
              <a:rPr lang="en-US" sz="3200" dirty="0"/>
              <a:t>Secondary objectives: </a:t>
            </a:r>
          </a:p>
          <a:p>
            <a:pPr lvl="1">
              <a:lnSpc>
                <a:spcPct val="150000"/>
              </a:lnSpc>
            </a:pPr>
            <a:r>
              <a:rPr lang="en-US" sz="2800" dirty="0"/>
              <a:t>Incidence of EPI in MOF</a:t>
            </a:r>
          </a:p>
          <a:p>
            <a:pPr lvl="1">
              <a:lnSpc>
                <a:spcPct val="150000"/>
              </a:lnSpc>
            </a:pPr>
            <a:r>
              <a:rPr lang="en-US" sz="2800" dirty="0"/>
              <a:t>Association between EPI &amp; </a:t>
            </a:r>
            <a:r>
              <a:rPr lang="en-US" sz="2800" dirty="0" err="1"/>
              <a:t>EnPI</a:t>
            </a:r>
            <a:endParaRPr lang="en-US" sz="2800" dirty="0"/>
          </a:p>
        </p:txBody>
      </p:sp>
      <p:sp>
        <p:nvSpPr>
          <p:cNvPr id="3" name="Title 2">
            <a:extLst>
              <a:ext uri="{FF2B5EF4-FFF2-40B4-BE49-F238E27FC236}">
                <a16:creationId xmlns:a16="http://schemas.microsoft.com/office/drawing/2014/main" id="{385A3E07-3FB2-7E45-6283-7BF5540F4038}"/>
              </a:ext>
            </a:extLst>
          </p:cNvPr>
          <p:cNvSpPr>
            <a:spLocks noGrp="1"/>
          </p:cNvSpPr>
          <p:nvPr>
            <p:ph type="title"/>
          </p:nvPr>
        </p:nvSpPr>
        <p:spPr/>
        <p:txBody>
          <a:bodyPr/>
          <a:lstStyle/>
          <a:p>
            <a:r>
              <a:rPr lang="en-US" sz="4400" dirty="0">
                <a:solidFill>
                  <a:srgbClr val="0070C0"/>
                </a:solidFill>
              </a:rPr>
              <a:t>Our own pilot double-blind PRCT</a:t>
            </a:r>
            <a:endParaRPr lang="en-US" dirty="0"/>
          </a:p>
        </p:txBody>
      </p:sp>
      <p:sp>
        <p:nvSpPr>
          <p:cNvPr id="2" name="TextBox 1">
            <a:extLst>
              <a:ext uri="{FF2B5EF4-FFF2-40B4-BE49-F238E27FC236}">
                <a16:creationId xmlns:a16="http://schemas.microsoft.com/office/drawing/2014/main" id="{6D6435FA-B07B-6217-AFB6-69348A30A03A}"/>
              </a:ext>
            </a:extLst>
          </p:cNvPr>
          <p:cNvSpPr txBox="1"/>
          <p:nvPr/>
        </p:nvSpPr>
        <p:spPr>
          <a:xfrm>
            <a:off x="9454673" y="5992297"/>
            <a:ext cx="2036263" cy="369332"/>
          </a:xfrm>
          <a:prstGeom prst="rect">
            <a:avLst/>
          </a:prstGeom>
          <a:noFill/>
        </p:spPr>
        <p:txBody>
          <a:bodyPr wrap="none" rtlCol="0">
            <a:spAutoFit/>
          </a:bodyPr>
          <a:lstStyle/>
          <a:p>
            <a:r>
              <a:rPr lang="en-US" dirty="0">
                <a:solidFill>
                  <a:schemeClr val="accent1">
                    <a:lumMod val="75000"/>
                  </a:schemeClr>
                </a:solidFill>
              </a:rPr>
              <a:t>Kasotakis et al 2025</a:t>
            </a:r>
          </a:p>
        </p:txBody>
      </p:sp>
    </p:spTree>
    <p:extLst>
      <p:ext uri="{BB962C8B-B14F-4D97-AF65-F5344CB8AC3E}">
        <p14:creationId xmlns:p14="http://schemas.microsoft.com/office/powerpoint/2010/main" val="27728894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9C415A6-872A-A35F-B58E-A5548510CB48}"/>
              </a:ext>
            </a:extLst>
          </p:cNvPr>
          <p:cNvSpPr>
            <a:spLocks noGrp="1"/>
          </p:cNvSpPr>
          <p:nvPr>
            <p:ph idx="1"/>
          </p:nvPr>
        </p:nvSpPr>
        <p:spPr/>
        <p:txBody>
          <a:bodyPr>
            <a:normAutofit/>
          </a:bodyPr>
          <a:lstStyle/>
          <a:p>
            <a:pPr>
              <a:lnSpc>
                <a:spcPct val="150000"/>
              </a:lnSpc>
            </a:pPr>
            <a:r>
              <a:rPr lang="en-US" sz="2800" dirty="0"/>
              <a:t>61F in the MICU x4 days after episode of community acquired pneumonia, now </a:t>
            </a:r>
            <a:r>
              <a:rPr lang="en-US" dirty="0"/>
              <a:t>on mechanical ventilation, ARDS, sepsis, on </a:t>
            </a:r>
            <a:r>
              <a:rPr lang="en-US" dirty="0" err="1"/>
              <a:t>Norepi</a:t>
            </a:r>
            <a:r>
              <a:rPr lang="en-US" dirty="0"/>
              <a:t>. </a:t>
            </a:r>
          </a:p>
          <a:p>
            <a:pPr>
              <a:lnSpc>
                <a:spcPct val="150000"/>
              </a:lnSpc>
            </a:pPr>
            <a:r>
              <a:rPr lang="en-US" sz="2800" dirty="0"/>
              <a:t>Now lactate cleared, Cr </a:t>
            </a:r>
            <a:r>
              <a:rPr lang="en-US" dirty="0"/>
              <a:t>1.1 -&gt; 4.5, team considering CRRT</a:t>
            </a:r>
          </a:p>
          <a:p>
            <a:pPr>
              <a:lnSpc>
                <a:spcPct val="150000"/>
              </a:lnSpc>
            </a:pPr>
            <a:r>
              <a:rPr lang="en-US" sz="2800" dirty="0" err="1"/>
              <a:t>Norepi</a:t>
            </a:r>
            <a:r>
              <a:rPr lang="en-US" sz="2800" dirty="0"/>
              <a:t> now 8 mcg/</a:t>
            </a:r>
            <a:r>
              <a:rPr lang="en-US" sz="2800" dirty="0" err="1"/>
              <a:t>hr</a:t>
            </a:r>
            <a:r>
              <a:rPr lang="en-US" sz="2800" dirty="0"/>
              <a:t>, NG inserted, TF initiated. </a:t>
            </a:r>
          </a:p>
          <a:p>
            <a:pPr>
              <a:lnSpc>
                <a:spcPct val="150000"/>
              </a:lnSpc>
            </a:pPr>
            <a:r>
              <a:rPr lang="en-US" dirty="0"/>
              <a:t>Within 8h, </a:t>
            </a:r>
            <a:r>
              <a:rPr lang="en-US" dirty="0" err="1"/>
              <a:t>pt</a:t>
            </a:r>
            <a:r>
              <a:rPr lang="en-US" dirty="0"/>
              <a:t> with abdominal distention, diarrhea, gastric residuals 250 cc.  </a:t>
            </a:r>
            <a:r>
              <a:rPr lang="en-US" sz="2800" dirty="0"/>
              <a:t> </a:t>
            </a:r>
          </a:p>
        </p:txBody>
      </p:sp>
      <p:sp>
        <p:nvSpPr>
          <p:cNvPr id="3" name="Title 2">
            <a:extLst>
              <a:ext uri="{FF2B5EF4-FFF2-40B4-BE49-F238E27FC236}">
                <a16:creationId xmlns:a16="http://schemas.microsoft.com/office/drawing/2014/main" id="{385A3E07-3FB2-7E45-6283-7BF5540F4038}"/>
              </a:ext>
            </a:extLst>
          </p:cNvPr>
          <p:cNvSpPr>
            <a:spLocks noGrp="1"/>
          </p:cNvSpPr>
          <p:nvPr>
            <p:ph type="title"/>
          </p:nvPr>
        </p:nvSpPr>
        <p:spPr/>
        <p:txBody>
          <a:bodyPr/>
          <a:lstStyle/>
          <a:p>
            <a:r>
              <a:rPr lang="en-US" sz="4400" dirty="0">
                <a:solidFill>
                  <a:srgbClr val="0070C0"/>
                </a:solidFill>
              </a:rPr>
              <a:t>Clinical Scenario</a:t>
            </a:r>
            <a:endParaRPr lang="en-US" dirty="0"/>
          </a:p>
        </p:txBody>
      </p:sp>
    </p:spTree>
    <p:extLst>
      <p:ext uri="{BB962C8B-B14F-4D97-AF65-F5344CB8AC3E}">
        <p14:creationId xmlns:p14="http://schemas.microsoft.com/office/powerpoint/2010/main" val="2926985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9C415A6-872A-A35F-B58E-A5548510CB48}"/>
              </a:ext>
            </a:extLst>
          </p:cNvPr>
          <p:cNvSpPr>
            <a:spLocks noGrp="1"/>
          </p:cNvSpPr>
          <p:nvPr>
            <p:ph idx="1"/>
          </p:nvPr>
        </p:nvSpPr>
        <p:spPr/>
        <p:txBody>
          <a:bodyPr>
            <a:normAutofit/>
          </a:bodyPr>
          <a:lstStyle/>
          <a:p>
            <a:pPr marL="514350" indent="-514350">
              <a:lnSpc>
                <a:spcPct val="150000"/>
              </a:lnSpc>
              <a:buFont typeface="+mj-lt"/>
              <a:buAutoNum type="alphaUcPeriod"/>
            </a:pPr>
            <a:r>
              <a:rPr lang="en-US" sz="2800" dirty="0"/>
              <a:t>Hold TF, until off pressors</a:t>
            </a:r>
            <a:endParaRPr lang="en-US" dirty="0"/>
          </a:p>
          <a:p>
            <a:pPr marL="514350" indent="-514350">
              <a:lnSpc>
                <a:spcPct val="150000"/>
              </a:lnSpc>
              <a:buFont typeface="+mj-lt"/>
              <a:buAutoNum type="alphaUcPeriod"/>
            </a:pPr>
            <a:r>
              <a:rPr lang="en-US" sz="2800" dirty="0"/>
              <a:t>Hold TF, prescribe TPN</a:t>
            </a:r>
            <a:endParaRPr lang="en-US" dirty="0"/>
          </a:p>
          <a:p>
            <a:pPr marL="514350" indent="-514350">
              <a:lnSpc>
                <a:spcPct val="150000"/>
              </a:lnSpc>
              <a:buFont typeface="+mj-lt"/>
              <a:buAutoNum type="alphaUcPeriod"/>
            </a:pPr>
            <a:r>
              <a:rPr lang="en-US" sz="2800" dirty="0"/>
              <a:t>Switch TF to less osmolar formula</a:t>
            </a:r>
          </a:p>
          <a:p>
            <a:pPr marL="514350" indent="-514350">
              <a:lnSpc>
                <a:spcPct val="150000"/>
              </a:lnSpc>
              <a:buFont typeface="+mj-lt"/>
              <a:buAutoNum type="alphaUcPeriod"/>
            </a:pPr>
            <a:r>
              <a:rPr lang="en-US" sz="2800" dirty="0"/>
              <a:t>Continue TF adding fiber, prokinetic</a:t>
            </a:r>
          </a:p>
          <a:p>
            <a:pPr marL="514350" indent="-514350">
              <a:lnSpc>
                <a:spcPct val="150000"/>
              </a:lnSpc>
              <a:buFont typeface="+mj-lt"/>
              <a:buAutoNum type="alphaUcPeriod"/>
            </a:pPr>
            <a:r>
              <a:rPr lang="en-US" sz="2800" dirty="0"/>
              <a:t>Continue TF adding fiber, send fecal elastase</a:t>
            </a:r>
          </a:p>
          <a:p>
            <a:pPr marL="514350" indent="-514350">
              <a:lnSpc>
                <a:spcPct val="150000"/>
              </a:lnSpc>
              <a:buFont typeface="+mj-lt"/>
              <a:buAutoNum type="alphaUcPeriod"/>
            </a:pPr>
            <a:endParaRPr lang="en-US" sz="2800" dirty="0"/>
          </a:p>
        </p:txBody>
      </p:sp>
      <p:sp>
        <p:nvSpPr>
          <p:cNvPr id="3" name="Title 2">
            <a:extLst>
              <a:ext uri="{FF2B5EF4-FFF2-40B4-BE49-F238E27FC236}">
                <a16:creationId xmlns:a16="http://schemas.microsoft.com/office/drawing/2014/main" id="{385A3E07-3FB2-7E45-6283-7BF5540F4038}"/>
              </a:ext>
            </a:extLst>
          </p:cNvPr>
          <p:cNvSpPr>
            <a:spLocks noGrp="1"/>
          </p:cNvSpPr>
          <p:nvPr>
            <p:ph type="title"/>
          </p:nvPr>
        </p:nvSpPr>
        <p:spPr/>
        <p:txBody>
          <a:bodyPr/>
          <a:lstStyle/>
          <a:p>
            <a:r>
              <a:rPr lang="en-US" sz="4400" dirty="0">
                <a:solidFill>
                  <a:srgbClr val="0070C0"/>
                </a:solidFill>
              </a:rPr>
              <a:t>Most appropriate next step: </a:t>
            </a:r>
            <a:endParaRPr lang="en-US" dirty="0"/>
          </a:p>
        </p:txBody>
      </p:sp>
    </p:spTree>
    <p:extLst>
      <p:ext uri="{BB962C8B-B14F-4D97-AF65-F5344CB8AC3E}">
        <p14:creationId xmlns:p14="http://schemas.microsoft.com/office/powerpoint/2010/main" val="23557377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9C415A6-872A-A35F-B58E-A5548510CB48}"/>
              </a:ext>
            </a:extLst>
          </p:cNvPr>
          <p:cNvSpPr>
            <a:spLocks noGrp="1"/>
          </p:cNvSpPr>
          <p:nvPr>
            <p:ph idx="1"/>
          </p:nvPr>
        </p:nvSpPr>
        <p:spPr/>
        <p:txBody>
          <a:bodyPr>
            <a:normAutofit/>
          </a:bodyPr>
          <a:lstStyle/>
          <a:p>
            <a:pPr marL="514350" indent="-514350">
              <a:lnSpc>
                <a:spcPct val="150000"/>
              </a:lnSpc>
              <a:buFont typeface="+mj-lt"/>
              <a:buAutoNum type="alphaUcPeriod"/>
            </a:pPr>
            <a:r>
              <a:rPr lang="en-US" sz="2800" dirty="0"/>
              <a:t>Hold TF, until off pressors</a:t>
            </a:r>
            <a:endParaRPr lang="en-US" dirty="0"/>
          </a:p>
          <a:p>
            <a:pPr marL="514350" indent="-514350">
              <a:lnSpc>
                <a:spcPct val="150000"/>
              </a:lnSpc>
              <a:buFont typeface="+mj-lt"/>
              <a:buAutoNum type="alphaUcPeriod"/>
            </a:pPr>
            <a:r>
              <a:rPr lang="en-US" sz="2800" dirty="0"/>
              <a:t>Hold TF, prescribe TPN</a:t>
            </a:r>
            <a:endParaRPr lang="en-US" dirty="0"/>
          </a:p>
          <a:p>
            <a:pPr marL="514350" indent="-514350">
              <a:lnSpc>
                <a:spcPct val="150000"/>
              </a:lnSpc>
              <a:buFont typeface="+mj-lt"/>
              <a:buAutoNum type="alphaUcPeriod"/>
            </a:pPr>
            <a:r>
              <a:rPr lang="en-US" sz="2800" dirty="0"/>
              <a:t>Switch TF to less osmolar formula</a:t>
            </a:r>
          </a:p>
          <a:p>
            <a:pPr marL="514350" indent="-514350">
              <a:lnSpc>
                <a:spcPct val="150000"/>
              </a:lnSpc>
              <a:buFont typeface="+mj-lt"/>
              <a:buAutoNum type="alphaUcPeriod"/>
            </a:pPr>
            <a:r>
              <a:rPr lang="en-US" sz="2800" dirty="0"/>
              <a:t>Continue TF adding fiber, prokinetic</a:t>
            </a:r>
          </a:p>
          <a:p>
            <a:pPr marL="514350" indent="-514350">
              <a:lnSpc>
                <a:spcPct val="150000"/>
              </a:lnSpc>
              <a:buFont typeface="+mj-lt"/>
              <a:buAutoNum type="alphaUcPeriod"/>
            </a:pPr>
            <a:r>
              <a:rPr lang="en-US" sz="2800" dirty="0">
                <a:solidFill>
                  <a:srgbClr val="FF0000"/>
                </a:solidFill>
              </a:rPr>
              <a:t>Continue TF adding fiber, send fecal elastase</a:t>
            </a:r>
          </a:p>
          <a:p>
            <a:pPr marL="514350" indent="-514350">
              <a:lnSpc>
                <a:spcPct val="150000"/>
              </a:lnSpc>
              <a:buFont typeface="+mj-lt"/>
              <a:buAutoNum type="alphaUcPeriod"/>
            </a:pPr>
            <a:endParaRPr lang="en-US" sz="2800" dirty="0"/>
          </a:p>
        </p:txBody>
      </p:sp>
      <p:sp>
        <p:nvSpPr>
          <p:cNvPr id="3" name="Title 2">
            <a:extLst>
              <a:ext uri="{FF2B5EF4-FFF2-40B4-BE49-F238E27FC236}">
                <a16:creationId xmlns:a16="http://schemas.microsoft.com/office/drawing/2014/main" id="{385A3E07-3FB2-7E45-6283-7BF5540F4038}"/>
              </a:ext>
            </a:extLst>
          </p:cNvPr>
          <p:cNvSpPr>
            <a:spLocks noGrp="1"/>
          </p:cNvSpPr>
          <p:nvPr>
            <p:ph type="title"/>
          </p:nvPr>
        </p:nvSpPr>
        <p:spPr/>
        <p:txBody>
          <a:bodyPr/>
          <a:lstStyle/>
          <a:p>
            <a:r>
              <a:rPr lang="en-US" sz="4400" dirty="0">
                <a:solidFill>
                  <a:srgbClr val="0070C0"/>
                </a:solidFill>
              </a:rPr>
              <a:t>Most appropriate next step: </a:t>
            </a:r>
            <a:endParaRPr lang="en-US" dirty="0"/>
          </a:p>
        </p:txBody>
      </p:sp>
    </p:spTree>
    <p:extLst>
      <p:ext uri="{BB962C8B-B14F-4D97-AF65-F5344CB8AC3E}">
        <p14:creationId xmlns:p14="http://schemas.microsoft.com/office/powerpoint/2010/main" val="15274089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9C415A6-872A-A35F-B58E-A5548510CB48}"/>
              </a:ext>
            </a:extLst>
          </p:cNvPr>
          <p:cNvSpPr>
            <a:spLocks noGrp="1"/>
          </p:cNvSpPr>
          <p:nvPr>
            <p:ph idx="1"/>
          </p:nvPr>
        </p:nvSpPr>
        <p:spPr/>
        <p:txBody>
          <a:bodyPr>
            <a:normAutofit/>
          </a:bodyPr>
          <a:lstStyle/>
          <a:p>
            <a:pPr>
              <a:lnSpc>
                <a:spcPct val="150000"/>
              </a:lnSpc>
            </a:pPr>
            <a:r>
              <a:rPr lang="en-US" sz="2800" dirty="0"/>
              <a:t>Fecal management system inserted</a:t>
            </a:r>
          </a:p>
          <a:p>
            <a:pPr>
              <a:lnSpc>
                <a:spcPct val="150000"/>
              </a:lnSpc>
            </a:pPr>
            <a:r>
              <a:rPr lang="en-US" sz="2800" dirty="0"/>
              <a:t>Diarrhea improved slightly with fiber</a:t>
            </a:r>
          </a:p>
          <a:p>
            <a:pPr>
              <a:lnSpc>
                <a:spcPct val="150000"/>
              </a:lnSpc>
            </a:pPr>
            <a:r>
              <a:rPr lang="en-US" sz="2800" dirty="0"/>
              <a:t>Gastric residuals 450</a:t>
            </a:r>
          </a:p>
          <a:p>
            <a:pPr>
              <a:lnSpc>
                <a:spcPct val="150000"/>
              </a:lnSpc>
            </a:pPr>
            <a:r>
              <a:rPr lang="en-US" sz="2800" dirty="0"/>
              <a:t>Fecal elastase 82</a:t>
            </a:r>
          </a:p>
          <a:p>
            <a:pPr>
              <a:lnSpc>
                <a:spcPct val="150000"/>
              </a:lnSpc>
            </a:pPr>
            <a:endParaRPr lang="en-US" sz="2800" dirty="0"/>
          </a:p>
        </p:txBody>
      </p:sp>
      <p:sp>
        <p:nvSpPr>
          <p:cNvPr id="3" name="Title 2">
            <a:extLst>
              <a:ext uri="{FF2B5EF4-FFF2-40B4-BE49-F238E27FC236}">
                <a16:creationId xmlns:a16="http://schemas.microsoft.com/office/drawing/2014/main" id="{385A3E07-3FB2-7E45-6283-7BF5540F4038}"/>
              </a:ext>
            </a:extLst>
          </p:cNvPr>
          <p:cNvSpPr>
            <a:spLocks noGrp="1"/>
          </p:cNvSpPr>
          <p:nvPr>
            <p:ph type="title"/>
          </p:nvPr>
        </p:nvSpPr>
        <p:spPr/>
        <p:txBody>
          <a:bodyPr/>
          <a:lstStyle/>
          <a:p>
            <a:r>
              <a:rPr lang="en-US" sz="4400" dirty="0">
                <a:solidFill>
                  <a:srgbClr val="0070C0"/>
                </a:solidFill>
              </a:rPr>
              <a:t>Clinical Scenario</a:t>
            </a:r>
            <a:endParaRPr lang="en-US" dirty="0"/>
          </a:p>
        </p:txBody>
      </p:sp>
    </p:spTree>
    <p:extLst>
      <p:ext uri="{BB962C8B-B14F-4D97-AF65-F5344CB8AC3E}">
        <p14:creationId xmlns:p14="http://schemas.microsoft.com/office/powerpoint/2010/main" val="16343876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9C415A6-872A-A35F-B58E-A5548510CB48}"/>
              </a:ext>
            </a:extLst>
          </p:cNvPr>
          <p:cNvSpPr>
            <a:spLocks noGrp="1"/>
          </p:cNvSpPr>
          <p:nvPr>
            <p:ph idx="1"/>
          </p:nvPr>
        </p:nvSpPr>
        <p:spPr/>
        <p:txBody>
          <a:bodyPr>
            <a:normAutofit/>
          </a:bodyPr>
          <a:lstStyle/>
          <a:p>
            <a:pPr marL="514350" indent="-514350">
              <a:lnSpc>
                <a:spcPct val="150000"/>
              </a:lnSpc>
              <a:buFont typeface="+mj-lt"/>
              <a:buAutoNum type="alphaUcPeriod"/>
            </a:pPr>
            <a:r>
              <a:rPr lang="en-US" sz="2800" dirty="0"/>
              <a:t>Hold TF until improved gastric residuals</a:t>
            </a:r>
            <a:endParaRPr lang="en-US" dirty="0"/>
          </a:p>
          <a:p>
            <a:pPr marL="514350" indent="-514350">
              <a:lnSpc>
                <a:spcPct val="150000"/>
              </a:lnSpc>
              <a:buFont typeface="+mj-lt"/>
              <a:buAutoNum type="alphaUcPeriod"/>
            </a:pPr>
            <a:r>
              <a:rPr lang="en-US" sz="2800" dirty="0"/>
              <a:t>Hold TF until improved gastric residuals, then refeed those</a:t>
            </a:r>
            <a:endParaRPr lang="en-US" dirty="0"/>
          </a:p>
          <a:p>
            <a:pPr marL="514350" indent="-514350">
              <a:lnSpc>
                <a:spcPct val="150000"/>
              </a:lnSpc>
              <a:buFont typeface="+mj-lt"/>
              <a:buAutoNum type="alphaUcPeriod"/>
            </a:pPr>
            <a:r>
              <a:rPr lang="en-US" sz="2800" dirty="0"/>
              <a:t>Hold TF, start ILC</a:t>
            </a:r>
          </a:p>
          <a:p>
            <a:pPr marL="514350" indent="-514350">
              <a:lnSpc>
                <a:spcPct val="150000"/>
              </a:lnSpc>
              <a:buFont typeface="+mj-lt"/>
              <a:buAutoNum type="alphaUcPeriod"/>
            </a:pPr>
            <a:r>
              <a:rPr lang="en-US" sz="2800" dirty="0"/>
              <a:t>Continue TF, start ILC</a:t>
            </a:r>
          </a:p>
          <a:p>
            <a:pPr marL="514350" indent="-514350">
              <a:lnSpc>
                <a:spcPct val="150000"/>
              </a:lnSpc>
              <a:buFont typeface="+mj-lt"/>
              <a:buAutoNum type="alphaUcPeriod"/>
            </a:pPr>
            <a:r>
              <a:rPr lang="en-US" sz="2800" dirty="0"/>
              <a:t>Start TPN</a:t>
            </a:r>
          </a:p>
          <a:p>
            <a:pPr marL="514350" indent="-514350">
              <a:lnSpc>
                <a:spcPct val="150000"/>
              </a:lnSpc>
              <a:buFont typeface="+mj-lt"/>
              <a:buAutoNum type="alphaUcPeriod"/>
            </a:pPr>
            <a:endParaRPr lang="en-US" sz="2800" dirty="0"/>
          </a:p>
        </p:txBody>
      </p:sp>
      <p:sp>
        <p:nvSpPr>
          <p:cNvPr id="3" name="Title 2">
            <a:extLst>
              <a:ext uri="{FF2B5EF4-FFF2-40B4-BE49-F238E27FC236}">
                <a16:creationId xmlns:a16="http://schemas.microsoft.com/office/drawing/2014/main" id="{385A3E07-3FB2-7E45-6283-7BF5540F4038}"/>
              </a:ext>
            </a:extLst>
          </p:cNvPr>
          <p:cNvSpPr>
            <a:spLocks noGrp="1"/>
          </p:cNvSpPr>
          <p:nvPr>
            <p:ph type="title"/>
          </p:nvPr>
        </p:nvSpPr>
        <p:spPr/>
        <p:txBody>
          <a:bodyPr/>
          <a:lstStyle/>
          <a:p>
            <a:r>
              <a:rPr lang="en-US" sz="4400" dirty="0">
                <a:solidFill>
                  <a:srgbClr val="0070C0"/>
                </a:solidFill>
              </a:rPr>
              <a:t>Most appropriate next step: </a:t>
            </a:r>
            <a:endParaRPr lang="en-US" dirty="0"/>
          </a:p>
        </p:txBody>
      </p:sp>
    </p:spTree>
    <p:extLst>
      <p:ext uri="{BB962C8B-B14F-4D97-AF65-F5344CB8AC3E}">
        <p14:creationId xmlns:p14="http://schemas.microsoft.com/office/powerpoint/2010/main" val="25808353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9C415A6-872A-A35F-B58E-A5548510CB48}"/>
              </a:ext>
            </a:extLst>
          </p:cNvPr>
          <p:cNvSpPr>
            <a:spLocks noGrp="1"/>
          </p:cNvSpPr>
          <p:nvPr>
            <p:ph idx="1"/>
          </p:nvPr>
        </p:nvSpPr>
        <p:spPr/>
        <p:txBody>
          <a:bodyPr>
            <a:normAutofit/>
          </a:bodyPr>
          <a:lstStyle/>
          <a:p>
            <a:pPr marL="514350" indent="-514350">
              <a:lnSpc>
                <a:spcPct val="150000"/>
              </a:lnSpc>
              <a:buFont typeface="+mj-lt"/>
              <a:buAutoNum type="alphaUcPeriod"/>
            </a:pPr>
            <a:r>
              <a:rPr lang="en-US" sz="2800" dirty="0"/>
              <a:t>Hold TF until improved gastric residuals</a:t>
            </a:r>
            <a:endParaRPr lang="en-US" dirty="0"/>
          </a:p>
          <a:p>
            <a:pPr marL="514350" indent="-514350">
              <a:lnSpc>
                <a:spcPct val="150000"/>
              </a:lnSpc>
              <a:buFont typeface="+mj-lt"/>
              <a:buAutoNum type="alphaUcPeriod"/>
            </a:pPr>
            <a:r>
              <a:rPr lang="en-US" sz="2800" dirty="0"/>
              <a:t>Hold TF until improved gastric residuals, then refeed those</a:t>
            </a:r>
            <a:endParaRPr lang="en-US" dirty="0"/>
          </a:p>
          <a:p>
            <a:pPr marL="514350" indent="-514350">
              <a:lnSpc>
                <a:spcPct val="150000"/>
              </a:lnSpc>
              <a:buFont typeface="+mj-lt"/>
              <a:buAutoNum type="alphaUcPeriod"/>
            </a:pPr>
            <a:r>
              <a:rPr lang="en-US" sz="2800" dirty="0"/>
              <a:t>Hold TF, start ILC</a:t>
            </a:r>
          </a:p>
          <a:p>
            <a:pPr marL="514350" indent="-514350">
              <a:lnSpc>
                <a:spcPct val="150000"/>
              </a:lnSpc>
              <a:buFont typeface="+mj-lt"/>
              <a:buAutoNum type="alphaUcPeriod"/>
            </a:pPr>
            <a:r>
              <a:rPr lang="en-US" sz="2800" dirty="0">
                <a:solidFill>
                  <a:srgbClr val="FF0000"/>
                </a:solidFill>
              </a:rPr>
              <a:t>Continue TF, start ILC</a:t>
            </a:r>
          </a:p>
          <a:p>
            <a:pPr marL="514350" indent="-514350">
              <a:lnSpc>
                <a:spcPct val="150000"/>
              </a:lnSpc>
              <a:buFont typeface="+mj-lt"/>
              <a:buAutoNum type="alphaUcPeriod"/>
            </a:pPr>
            <a:r>
              <a:rPr lang="en-US" sz="2800" dirty="0"/>
              <a:t>Start TPN</a:t>
            </a:r>
          </a:p>
          <a:p>
            <a:pPr marL="514350" indent="-514350">
              <a:lnSpc>
                <a:spcPct val="150000"/>
              </a:lnSpc>
              <a:buFont typeface="+mj-lt"/>
              <a:buAutoNum type="alphaUcPeriod"/>
            </a:pPr>
            <a:endParaRPr lang="en-US" sz="2800" dirty="0"/>
          </a:p>
        </p:txBody>
      </p:sp>
      <p:sp>
        <p:nvSpPr>
          <p:cNvPr id="3" name="Title 2">
            <a:extLst>
              <a:ext uri="{FF2B5EF4-FFF2-40B4-BE49-F238E27FC236}">
                <a16:creationId xmlns:a16="http://schemas.microsoft.com/office/drawing/2014/main" id="{385A3E07-3FB2-7E45-6283-7BF5540F4038}"/>
              </a:ext>
            </a:extLst>
          </p:cNvPr>
          <p:cNvSpPr>
            <a:spLocks noGrp="1"/>
          </p:cNvSpPr>
          <p:nvPr>
            <p:ph type="title"/>
          </p:nvPr>
        </p:nvSpPr>
        <p:spPr/>
        <p:txBody>
          <a:bodyPr/>
          <a:lstStyle/>
          <a:p>
            <a:r>
              <a:rPr lang="en-US" sz="4400" dirty="0">
                <a:solidFill>
                  <a:srgbClr val="0070C0"/>
                </a:solidFill>
              </a:rPr>
              <a:t>Most appropriate next step: </a:t>
            </a:r>
            <a:endParaRPr lang="en-US" dirty="0"/>
          </a:p>
        </p:txBody>
      </p:sp>
    </p:spTree>
    <p:extLst>
      <p:ext uri="{BB962C8B-B14F-4D97-AF65-F5344CB8AC3E}">
        <p14:creationId xmlns:p14="http://schemas.microsoft.com/office/powerpoint/2010/main" val="19575636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9C415A6-872A-A35F-B58E-A5548510CB48}"/>
              </a:ext>
            </a:extLst>
          </p:cNvPr>
          <p:cNvSpPr>
            <a:spLocks noGrp="1"/>
          </p:cNvSpPr>
          <p:nvPr>
            <p:ph idx="1"/>
          </p:nvPr>
        </p:nvSpPr>
        <p:spPr>
          <a:xfrm>
            <a:off x="838200" y="1510579"/>
            <a:ext cx="10515600" cy="4802187"/>
          </a:xfrm>
        </p:spPr>
        <p:txBody>
          <a:bodyPr>
            <a:normAutofit fontScale="92500" lnSpcReduction="20000"/>
          </a:bodyPr>
          <a:lstStyle/>
          <a:p>
            <a:pPr>
              <a:lnSpc>
                <a:spcPct val="150000"/>
              </a:lnSpc>
            </a:pPr>
            <a:r>
              <a:rPr lang="en-US" sz="2800" dirty="0"/>
              <a:t>Describe Clinical Presentation of EPI in critical illness</a:t>
            </a:r>
          </a:p>
          <a:p>
            <a:pPr lvl="1">
              <a:lnSpc>
                <a:spcPct val="150000"/>
              </a:lnSpc>
            </a:pPr>
            <a:r>
              <a:rPr lang="en-US" dirty="0">
                <a:solidFill>
                  <a:srgbClr val="C00000"/>
                </a:solidFill>
              </a:rPr>
              <a:t>Presents like TF intolerance: steatorrhea, diarrhea, bloating, </a:t>
            </a:r>
            <a:r>
              <a:rPr lang="en-US" dirty="0" err="1">
                <a:solidFill>
                  <a:srgbClr val="C00000"/>
                </a:solidFill>
              </a:rPr>
              <a:t>abd</a:t>
            </a:r>
            <a:r>
              <a:rPr lang="en-US" dirty="0">
                <a:solidFill>
                  <a:srgbClr val="C00000"/>
                </a:solidFill>
              </a:rPr>
              <a:t> distention/pain, elevated gastric residuals</a:t>
            </a:r>
          </a:p>
          <a:p>
            <a:pPr lvl="1">
              <a:lnSpc>
                <a:spcPct val="150000"/>
              </a:lnSpc>
            </a:pPr>
            <a:r>
              <a:rPr lang="en-US" dirty="0">
                <a:solidFill>
                  <a:srgbClr val="C00000"/>
                </a:solidFill>
              </a:rPr>
              <a:t>Very common</a:t>
            </a:r>
          </a:p>
          <a:p>
            <a:pPr lvl="1">
              <a:lnSpc>
                <a:spcPct val="150000"/>
              </a:lnSpc>
            </a:pPr>
            <a:r>
              <a:rPr lang="en-US" dirty="0">
                <a:solidFill>
                  <a:srgbClr val="C00000"/>
                </a:solidFill>
              </a:rPr>
              <a:t>Remarkably undiagnosed</a:t>
            </a:r>
          </a:p>
          <a:p>
            <a:pPr>
              <a:lnSpc>
                <a:spcPct val="150000"/>
              </a:lnSpc>
            </a:pPr>
            <a:r>
              <a:rPr lang="en-US" sz="2800" dirty="0"/>
              <a:t>Accurately diagnose EPI in critical illness</a:t>
            </a:r>
          </a:p>
          <a:p>
            <a:pPr lvl="1">
              <a:lnSpc>
                <a:spcPct val="150000"/>
              </a:lnSpc>
            </a:pPr>
            <a:r>
              <a:rPr lang="en-US" dirty="0">
                <a:solidFill>
                  <a:srgbClr val="C00000"/>
                </a:solidFill>
              </a:rPr>
              <a:t>Fecal elastase &lt;200</a:t>
            </a:r>
            <a:r>
              <a:rPr lang="en-US" dirty="0"/>
              <a:t> </a:t>
            </a:r>
            <a:endParaRPr lang="en-US" sz="2800" dirty="0"/>
          </a:p>
          <a:p>
            <a:pPr>
              <a:lnSpc>
                <a:spcPct val="150000"/>
              </a:lnSpc>
            </a:pPr>
            <a:r>
              <a:rPr lang="en-US" sz="2800" dirty="0"/>
              <a:t>Appropriately manage EPI in critical illness</a:t>
            </a:r>
          </a:p>
          <a:p>
            <a:pPr lvl="1">
              <a:lnSpc>
                <a:spcPct val="150000"/>
              </a:lnSpc>
            </a:pPr>
            <a:r>
              <a:rPr lang="en-US" dirty="0">
                <a:solidFill>
                  <a:srgbClr val="C00000"/>
                </a:solidFill>
              </a:rPr>
              <a:t>ILC in line with enteral nutrition</a:t>
            </a:r>
          </a:p>
        </p:txBody>
      </p:sp>
      <p:sp>
        <p:nvSpPr>
          <p:cNvPr id="3" name="Title 2">
            <a:extLst>
              <a:ext uri="{FF2B5EF4-FFF2-40B4-BE49-F238E27FC236}">
                <a16:creationId xmlns:a16="http://schemas.microsoft.com/office/drawing/2014/main" id="{385A3E07-3FB2-7E45-6283-7BF5540F4038}"/>
              </a:ext>
            </a:extLst>
          </p:cNvPr>
          <p:cNvSpPr>
            <a:spLocks noGrp="1"/>
          </p:cNvSpPr>
          <p:nvPr>
            <p:ph type="title"/>
          </p:nvPr>
        </p:nvSpPr>
        <p:spPr>
          <a:xfrm>
            <a:off x="838200" y="185016"/>
            <a:ext cx="10515600" cy="1325563"/>
          </a:xfrm>
        </p:spPr>
        <p:txBody>
          <a:bodyPr/>
          <a:lstStyle/>
          <a:p>
            <a:r>
              <a:rPr lang="en-US" sz="4400" dirty="0">
                <a:solidFill>
                  <a:srgbClr val="0070C0"/>
                </a:solidFill>
              </a:rPr>
              <a:t>Learning Objectives / Summary</a:t>
            </a:r>
            <a:endParaRPr lang="en-US" dirty="0"/>
          </a:p>
        </p:txBody>
      </p:sp>
      <p:sp>
        <p:nvSpPr>
          <p:cNvPr id="2" name="TextBox 1">
            <a:extLst>
              <a:ext uri="{FF2B5EF4-FFF2-40B4-BE49-F238E27FC236}">
                <a16:creationId xmlns:a16="http://schemas.microsoft.com/office/drawing/2014/main" id="{3CC3BE5F-D29B-4380-24C7-F1D6205976C4}"/>
              </a:ext>
            </a:extLst>
          </p:cNvPr>
          <p:cNvSpPr txBox="1"/>
          <p:nvPr/>
        </p:nvSpPr>
        <p:spPr>
          <a:xfrm>
            <a:off x="7401303" y="5226015"/>
            <a:ext cx="4593758" cy="1200329"/>
          </a:xfrm>
          <a:prstGeom prst="rect">
            <a:avLst/>
          </a:prstGeom>
          <a:noFill/>
        </p:spPr>
        <p:txBody>
          <a:bodyPr wrap="none" rtlCol="0">
            <a:spAutoFit/>
          </a:bodyPr>
          <a:lstStyle/>
          <a:p>
            <a:r>
              <a:rPr lang="en-US" sz="7200" dirty="0">
                <a:solidFill>
                  <a:srgbClr val="C00000"/>
                </a:solidFill>
              </a:rPr>
              <a:t>Questions ?</a:t>
            </a:r>
          </a:p>
        </p:txBody>
      </p:sp>
    </p:spTree>
    <p:extLst>
      <p:ext uri="{BB962C8B-B14F-4D97-AF65-F5344CB8AC3E}">
        <p14:creationId xmlns:p14="http://schemas.microsoft.com/office/powerpoint/2010/main" val="290274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2">
                                            <p:txEl>
                                              <p:pRg st="0" end="0"/>
                                            </p:txEl>
                                          </p:spTgt>
                                        </p:tgtEl>
                                        <p:attrNameLst>
                                          <p:attrName>style.visibility</p:attrName>
                                        </p:attrNameLst>
                                      </p:cBhvr>
                                      <p:to>
                                        <p:strVal val="visible"/>
                                      </p:to>
                                    </p:set>
                                    <p:animEffect transition="in" filter="dissolve">
                                      <p:cBhvr>
                                        <p:cTn id="55"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Freeform: Shape 1032">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itle 2">
            <a:extLst>
              <a:ext uri="{FF2B5EF4-FFF2-40B4-BE49-F238E27FC236}">
                <a16:creationId xmlns:a16="http://schemas.microsoft.com/office/drawing/2014/main" id="{9DEE162C-27DF-4C6D-6D5C-3997A7582938}"/>
              </a:ext>
            </a:extLst>
          </p:cNvPr>
          <p:cNvSpPr>
            <a:spLocks noGrp="1"/>
          </p:cNvSpPr>
          <p:nvPr>
            <p:ph type="title"/>
          </p:nvPr>
        </p:nvSpPr>
        <p:spPr>
          <a:xfrm>
            <a:off x="386862" y="609600"/>
            <a:ext cx="4794738" cy="1330839"/>
          </a:xfrm>
        </p:spPr>
        <p:txBody>
          <a:bodyPr vert="horz" lIns="91440" tIns="45720" rIns="91440" bIns="45720" rtlCol="0" anchor="ctr">
            <a:normAutofit/>
          </a:bodyPr>
          <a:lstStyle/>
          <a:p>
            <a:r>
              <a:rPr lang="en-US" sz="3600" kern="1200" dirty="0">
                <a:solidFill>
                  <a:srgbClr val="0070C0"/>
                </a:solidFill>
                <a:latin typeface="+mj-lt"/>
                <a:ea typeface="+mj-ea"/>
                <a:cs typeface="+mj-cs"/>
              </a:rPr>
              <a:t>Pancreatic Function &amp; Anatomy</a:t>
            </a:r>
          </a:p>
        </p:txBody>
      </p:sp>
      <p:sp>
        <p:nvSpPr>
          <p:cNvPr id="4" name="Content Placeholder 3">
            <a:extLst>
              <a:ext uri="{FF2B5EF4-FFF2-40B4-BE49-F238E27FC236}">
                <a16:creationId xmlns:a16="http://schemas.microsoft.com/office/drawing/2014/main" id="{C9C415A6-872A-A35F-B58E-A5548510CB48}"/>
              </a:ext>
            </a:extLst>
          </p:cNvPr>
          <p:cNvSpPr>
            <a:spLocks noGrp="1"/>
          </p:cNvSpPr>
          <p:nvPr>
            <p:ph idx="1"/>
          </p:nvPr>
        </p:nvSpPr>
        <p:spPr>
          <a:xfrm>
            <a:off x="386862" y="2194102"/>
            <a:ext cx="4114800" cy="3908586"/>
          </a:xfrm>
        </p:spPr>
        <p:txBody>
          <a:bodyPr vert="horz" lIns="91440" tIns="45720" rIns="91440" bIns="45720" rtlCol="0">
            <a:normAutofit/>
          </a:bodyPr>
          <a:lstStyle/>
          <a:p>
            <a:r>
              <a:rPr lang="en-US" sz="2400" u="sng" dirty="0">
                <a:solidFill>
                  <a:schemeClr val="tx1"/>
                </a:solidFill>
              </a:rPr>
              <a:t>Exocrine</a:t>
            </a:r>
            <a:r>
              <a:rPr lang="en-US" sz="2400" dirty="0">
                <a:solidFill>
                  <a:schemeClr val="tx1"/>
                </a:solidFill>
              </a:rPr>
              <a:t> &amp; </a:t>
            </a:r>
            <a:r>
              <a:rPr lang="en-US" sz="2400" u="sng" dirty="0">
                <a:solidFill>
                  <a:schemeClr val="tx1"/>
                </a:solidFill>
              </a:rPr>
              <a:t>Endocrine</a:t>
            </a:r>
            <a:r>
              <a:rPr lang="en-US" sz="2400" dirty="0">
                <a:solidFill>
                  <a:schemeClr val="tx1"/>
                </a:solidFill>
              </a:rPr>
              <a:t> roles.</a:t>
            </a:r>
          </a:p>
          <a:p>
            <a:r>
              <a:rPr lang="en-US" sz="2400" dirty="0">
                <a:solidFill>
                  <a:schemeClr val="tx1"/>
                </a:solidFill>
              </a:rPr>
              <a:t>Large retroperitoneal gland, close to stomach, duodenum, liver.  </a:t>
            </a:r>
          </a:p>
          <a:p>
            <a:r>
              <a:rPr lang="en-US" sz="2400" dirty="0">
                <a:solidFill>
                  <a:schemeClr val="tx1"/>
                </a:solidFill>
              </a:rPr>
              <a:t>Drains with liver in ampulla of </a:t>
            </a:r>
            <a:r>
              <a:rPr lang="en-US" sz="2400" dirty="0" err="1">
                <a:solidFill>
                  <a:schemeClr val="tx1"/>
                </a:solidFill>
              </a:rPr>
              <a:t>Vater</a:t>
            </a:r>
            <a:r>
              <a:rPr lang="en-US" sz="2400" dirty="0">
                <a:solidFill>
                  <a:schemeClr val="tx1"/>
                </a:solidFill>
              </a:rPr>
              <a:t>, in 2</a:t>
            </a:r>
            <a:r>
              <a:rPr lang="en-US" sz="2400" baseline="30000" dirty="0">
                <a:solidFill>
                  <a:schemeClr val="tx1"/>
                </a:solidFill>
              </a:rPr>
              <a:t>nd</a:t>
            </a:r>
            <a:r>
              <a:rPr lang="en-US" sz="2400" dirty="0">
                <a:solidFill>
                  <a:schemeClr val="tx1"/>
                </a:solidFill>
              </a:rPr>
              <a:t> portion of duodenum.</a:t>
            </a:r>
          </a:p>
        </p:txBody>
      </p:sp>
      <p:pic>
        <p:nvPicPr>
          <p:cNvPr id="1026" name="Picture 2" descr="Definition of pancreas - NCI Dictionary of Cancer Terms - NCI">
            <a:extLst>
              <a:ext uri="{FF2B5EF4-FFF2-40B4-BE49-F238E27FC236}">
                <a16:creationId xmlns:a16="http://schemas.microsoft.com/office/drawing/2014/main" id="{16B0F832-B012-37F8-C11B-33736101662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45457" y="663363"/>
            <a:ext cx="6155141" cy="5555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148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1E5539EC-8CB8-002F-68C6-6788402826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20" name="Rectangle 19">
              <a:extLst>
                <a:ext uri="{FF2B5EF4-FFF2-40B4-BE49-F238E27FC236}">
                  <a16:creationId xmlns:a16="http://schemas.microsoft.com/office/drawing/2014/main" id="{6C5D55A6-9EFD-CDA3-20CC-A99812CE1A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5B6E73B-6DFD-AE6C-1628-DF8DC30085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0E00FC4-DDBC-F424-CF71-73AF7A284A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2">
            <a:extLst>
              <a:ext uri="{FF2B5EF4-FFF2-40B4-BE49-F238E27FC236}">
                <a16:creationId xmlns:a16="http://schemas.microsoft.com/office/drawing/2014/main" id="{9DEE162C-27DF-4C6D-6D5C-3997A7582938}"/>
              </a:ext>
            </a:extLst>
          </p:cNvPr>
          <p:cNvSpPr>
            <a:spLocks noGrp="1"/>
          </p:cNvSpPr>
          <p:nvPr>
            <p:ph type="title"/>
          </p:nvPr>
        </p:nvSpPr>
        <p:spPr>
          <a:xfrm>
            <a:off x="876691" y="301843"/>
            <a:ext cx="10477109" cy="1003532"/>
          </a:xfrm>
        </p:spPr>
        <p:txBody>
          <a:bodyPr vert="horz" lIns="91440" tIns="45720" rIns="91440" bIns="45720" rtlCol="0" anchor="ctr">
            <a:normAutofit/>
          </a:bodyPr>
          <a:lstStyle/>
          <a:p>
            <a:r>
              <a:rPr lang="en-US" sz="4000" kern="1200" dirty="0">
                <a:solidFill>
                  <a:srgbClr val="FFFFFF"/>
                </a:solidFill>
                <a:latin typeface="+mj-lt"/>
                <a:ea typeface="+mj-ea"/>
                <a:cs typeface="+mj-cs"/>
              </a:rPr>
              <a:t>Pancreatic Function</a:t>
            </a:r>
          </a:p>
        </p:txBody>
      </p:sp>
      <p:graphicFrame>
        <p:nvGraphicFramePr>
          <p:cNvPr id="2" name="Content Placeholder 1">
            <a:extLst>
              <a:ext uri="{FF2B5EF4-FFF2-40B4-BE49-F238E27FC236}">
                <a16:creationId xmlns:a16="http://schemas.microsoft.com/office/drawing/2014/main" id="{1101F12E-FEDF-ADCE-CF99-1397BC9A50AA}"/>
              </a:ext>
            </a:extLst>
          </p:cNvPr>
          <p:cNvGraphicFramePr>
            <a:graphicFrameLocks noGrp="1"/>
          </p:cNvGraphicFramePr>
          <p:nvPr>
            <p:ph idx="1"/>
            <p:extLst>
              <p:ext uri="{D42A27DB-BD31-4B8C-83A1-F6EECF244321}">
                <p14:modId xmlns:p14="http://schemas.microsoft.com/office/powerpoint/2010/main" val="3275717815"/>
              </p:ext>
            </p:extLst>
          </p:nvPr>
        </p:nvGraphicFramePr>
        <p:xfrm>
          <a:off x="876691" y="2555985"/>
          <a:ext cx="10439010" cy="3156011"/>
        </p:xfrm>
        <a:graphic>
          <a:graphicData uri="http://schemas.openxmlformats.org/drawingml/2006/table">
            <a:tbl>
              <a:tblPr firstRow="1" bandRow="1">
                <a:tableStyleId>{21E4AEA4-8DFA-4A89-87EB-49C32662AFE0}</a:tableStyleId>
              </a:tblPr>
              <a:tblGrid>
                <a:gridCol w="6166180">
                  <a:extLst>
                    <a:ext uri="{9D8B030D-6E8A-4147-A177-3AD203B41FA5}">
                      <a16:colId xmlns:a16="http://schemas.microsoft.com/office/drawing/2014/main" val="1872075289"/>
                    </a:ext>
                  </a:extLst>
                </a:gridCol>
                <a:gridCol w="4272830">
                  <a:extLst>
                    <a:ext uri="{9D8B030D-6E8A-4147-A177-3AD203B41FA5}">
                      <a16:colId xmlns:a16="http://schemas.microsoft.com/office/drawing/2014/main" val="3965536595"/>
                    </a:ext>
                  </a:extLst>
                </a:gridCol>
              </a:tblGrid>
              <a:tr h="937976">
                <a:tc>
                  <a:txBody>
                    <a:bodyPr/>
                    <a:lstStyle/>
                    <a:p>
                      <a:r>
                        <a:rPr lang="en-US" sz="2600"/>
                        <a:t>Exocrine </a:t>
                      </a:r>
                    </a:p>
                    <a:p>
                      <a:r>
                        <a:rPr lang="en-US" sz="2600"/>
                        <a:t>(Tubular System -&gt; GI tract)</a:t>
                      </a:r>
                    </a:p>
                  </a:txBody>
                  <a:tcPr marL="99785" marR="99785" marT="49892" marB="49892"/>
                </a:tc>
                <a:tc>
                  <a:txBody>
                    <a:bodyPr/>
                    <a:lstStyle/>
                    <a:p>
                      <a:r>
                        <a:rPr lang="en-US" sz="2600"/>
                        <a:t>Endocrine</a:t>
                      </a:r>
                    </a:p>
                    <a:p>
                      <a:r>
                        <a:rPr lang="en-US" sz="2600"/>
                        <a:t>(Bloodstream)</a:t>
                      </a:r>
                    </a:p>
                  </a:txBody>
                  <a:tcPr marL="99785" marR="99785" marT="49892" marB="49892"/>
                </a:tc>
                <a:extLst>
                  <a:ext uri="{0D108BD9-81ED-4DB2-BD59-A6C34878D82A}">
                    <a16:rowId xmlns:a16="http://schemas.microsoft.com/office/drawing/2014/main" val="331146959"/>
                  </a:ext>
                </a:extLst>
              </a:tr>
              <a:tr h="601521">
                <a:tc>
                  <a:txBody>
                    <a:bodyPr/>
                    <a:lstStyle/>
                    <a:p>
                      <a:r>
                        <a:rPr lang="en-US" sz="2600" u="sng" dirty="0"/>
                        <a:t>Acinar cells</a:t>
                      </a:r>
                      <a:r>
                        <a:rPr lang="en-US" sz="2600" dirty="0"/>
                        <a:t>: Digestive enzymes (zymogens)</a:t>
                      </a:r>
                    </a:p>
                  </a:txBody>
                  <a:tcPr marL="99785" marR="99785" marT="49892" marB="49892"/>
                </a:tc>
                <a:tc>
                  <a:txBody>
                    <a:bodyPr/>
                    <a:lstStyle/>
                    <a:p>
                      <a:r>
                        <a:rPr lang="en-US" sz="2600"/>
                        <a:t>Insulin</a:t>
                      </a:r>
                    </a:p>
                  </a:txBody>
                  <a:tcPr marL="99785" marR="99785" marT="49892" marB="49892"/>
                </a:tc>
                <a:extLst>
                  <a:ext uri="{0D108BD9-81ED-4DB2-BD59-A6C34878D82A}">
                    <a16:rowId xmlns:a16="http://schemas.microsoft.com/office/drawing/2014/main" val="1560061684"/>
                  </a:ext>
                </a:extLst>
              </a:tr>
              <a:tr h="538838">
                <a:tc>
                  <a:txBody>
                    <a:bodyPr/>
                    <a:lstStyle/>
                    <a:p>
                      <a:r>
                        <a:rPr lang="en-US" sz="2600" u="sng"/>
                        <a:t>Ductal cells</a:t>
                      </a:r>
                      <a:r>
                        <a:rPr lang="en-US" sz="2600"/>
                        <a:t>: Cl, HCO3</a:t>
                      </a:r>
                    </a:p>
                  </a:txBody>
                  <a:tcPr marL="99785" marR="99785" marT="49892" marB="49892"/>
                </a:tc>
                <a:tc>
                  <a:txBody>
                    <a:bodyPr/>
                    <a:lstStyle/>
                    <a:p>
                      <a:r>
                        <a:rPr lang="en-US" sz="2600"/>
                        <a:t>Glucagon</a:t>
                      </a:r>
                    </a:p>
                  </a:txBody>
                  <a:tcPr marL="99785" marR="99785" marT="49892" marB="49892"/>
                </a:tc>
                <a:extLst>
                  <a:ext uri="{0D108BD9-81ED-4DB2-BD59-A6C34878D82A}">
                    <a16:rowId xmlns:a16="http://schemas.microsoft.com/office/drawing/2014/main" val="3544264179"/>
                  </a:ext>
                </a:extLst>
              </a:tr>
              <a:tr h="538838">
                <a:tc>
                  <a:txBody>
                    <a:bodyPr/>
                    <a:lstStyle/>
                    <a:p>
                      <a:endParaRPr lang="en-US" sz="2600"/>
                    </a:p>
                  </a:txBody>
                  <a:tcPr marL="99785" marR="99785" marT="49892" marB="49892"/>
                </a:tc>
                <a:tc>
                  <a:txBody>
                    <a:bodyPr/>
                    <a:lstStyle/>
                    <a:p>
                      <a:r>
                        <a:rPr lang="en-US" sz="2600"/>
                        <a:t>Pancreatic Polypeptide</a:t>
                      </a:r>
                    </a:p>
                  </a:txBody>
                  <a:tcPr marL="99785" marR="99785" marT="49892" marB="49892"/>
                </a:tc>
                <a:extLst>
                  <a:ext uri="{0D108BD9-81ED-4DB2-BD59-A6C34878D82A}">
                    <a16:rowId xmlns:a16="http://schemas.microsoft.com/office/drawing/2014/main" val="4069365436"/>
                  </a:ext>
                </a:extLst>
              </a:tr>
              <a:tr h="538838">
                <a:tc>
                  <a:txBody>
                    <a:bodyPr/>
                    <a:lstStyle/>
                    <a:p>
                      <a:endParaRPr lang="en-US" sz="2600"/>
                    </a:p>
                  </a:txBody>
                  <a:tcPr marL="99785" marR="99785" marT="49892" marB="49892"/>
                </a:tc>
                <a:tc>
                  <a:txBody>
                    <a:bodyPr/>
                    <a:lstStyle/>
                    <a:p>
                      <a:r>
                        <a:rPr lang="en-US" sz="2600" dirty="0"/>
                        <a:t>Somatostatin</a:t>
                      </a:r>
                    </a:p>
                  </a:txBody>
                  <a:tcPr marL="99785" marR="99785" marT="49892" marB="49892"/>
                </a:tc>
                <a:extLst>
                  <a:ext uri="{0D108BD9-81ED-4DB2-BD59-A6C34878D82A}">
                    <a16:rowId xmlns:a16="http://schemas.microsoft.com/office/drawing/2014/main" val="1541710002"/>
                  </a:ext>
                </a:extLst>
              </a:tr>
            </a:tbl>
          </a:graphicData>
        </a:graphic>
      </p:graphicFrame>
    </p:spTree>
    <p:extLst>
      <p:ext uri="{BB962C8B-B14F-4D97-AF65-F5344CB8AC3E}">
        <p14:creationId xmlns:p14="http://schemas.microsoft.com/office/powerpoint/2010/main" val="614375201"/>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14955</TotalTime>
  <Words>4776</Words>
  <Application>Microsoft Macintosh PowerPoint</Application>
  <PresentationFormat>Widescreen</PresentationFormat>
  <Paragraphs>640</Paragraphs>
  <Slides>79</Slides>
  <Notes>76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79</vt:i4>
      </vt:variant>
    </vt:vector>
  </HeadingPairs>
  <TitlesOfParts>
    <vt:vector size="86" baseType="lpstr">
      <vt:lpstr>AdvOTa9103878</vt:lpstr>
      <vt:lpstr>Arial</vt:lpstr>
      <vt:lpstr>Calibri</vt:lpstr>
      <vt:lpstr>Calibri Light</vt:lpstr>
      <vt:lpstr>Times New Roman</vt:lpstr>
      <vt:lpstr>Wingdings</vt:lpstr>
      <vt:lpstr>Office 2013 - 2022 Theme</vt:lpstr>
      <vt:lpstr>Exocrine Pancreatic Insufficiency (EPI) in  Critical Illness: What do we know? George Kasotakis, MD MPH FACS FCCM</vt:lpstr>
      <vt:lpstr>Conflicts of Interest</vt:lpstr>
      <vt:lpstr>Learning Objectives</vt:lpstr>
      <vt:lpstr>Topics</vt:lpstr>
      <vt:lpstr>A. Pancreas and Digestion</vt:lpstr>
      <vt:lpstr>Pancreatic Development</vt:lpstr>
      <vt:lpstr>Pancreatic Development</vt:lpstr>
      <vt:lpstr>Pancreatic Function &amp; Anatomy</vt:lpstr>
      <vt:lpstr>Pancreatic Function</vt:lpstr>
      <vt:lpstr>Endocrine Function – Glucose homeostasis</vt:lpstr>
      <vt:lpstr>Hyperglycemia in Critical Illness</vt:lpstr>
      <vt:lpstr>Hyperglycemia in Critical Illness</vt:lpstr>
      <vt:lpstr>Hyperglycemia in Critical Illness</vt:lpstr>
      <vt:lpstr>Exocrine Stimulation</vt:lpstr>
      <vt:lpstr>Exocrine Stimulation</vt:lpstr>
      <vt:lpstr>Pancreatic Zymogens</vt:lpstr>
      <vt:lpstr>Pancreatic Ductal Secretion</vt:lpstr>
      <vt:lpstr>Pancreas in Macronutrient Absorption</vt:lpstr>
      <vt:lpstr>B. Fat Absorption</vt:lpstr>
      <vt:lpstr>Normal Fat Digestion &amp; Absorption</vt:lpstr>
      <vt:lpstr>Dietary Fat</vt:lpstr>
      <vt:lpstr>Normal Fat Digestion &amp; Absorption</vt:lpstr>
      <vt:lpstr>Pancreatic Effect on Digestion</vt:lpstr>
      <vt:lpstr>C. Exocrine Pancreatic Insufficiency (EPI) / Cystic Fibrosis (CF)</vt:lpstr>
      <vt:lpstr>Cystic Fibrosis / Exocrine Pancreatic Insufficiency (EPI)</vt:lpstr>
      <vt:lpstr>EPI in CF</vt:lpstr>
      <vt:lpstr>EPI in CF</vt:lpstr>
      <vt:lpstr>PERT in CF EPI?</vt:lpstr>
      <vt:lpstr>EPI response to treatment</vt:lpstr>
      <vt:lpstr>ILC: Immobilized Lipase Cartridge</vt:lpstr>
      <vt:lpstr>ASSURE Trial - 2018</vt:lpstr>
      <vt:lpstr>ASSURE Trial – Study Design</vt:lpstr>
      <vt:lpstr>ASSURE Trial - 2018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Basic Science Experiments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What about in  critical illness? </vt:lpstr>
      <vt:lpstr>D. EPI in Critical Illness</vt:lpstr>
      <vt:lpstr>D. EPI in Critical Illness</vt:lpstr>
      <vt:lpstr>Fat Mobilization &amp; Digestion in Critical Illness</vt:lpstr>
      <vt:lpstr>Fat Digestion &amp; Absorption in Critical Illness </vt:lpstr>
      <vt:lpstr>PowerPoint Presentation</vt:lpstr>
      <vt:lpstr>EPI etiology in critical illness</vt:lpstr>
      <vt:lpstr>Incidence of EPI in critical illness</vt:lpstr>
      <vt:lpstr>EPI clinical presentation in critical illness</vt:lpstr>
      <vt:lpstr>EPI diagnosis</vt:lpstr>
      <vt:lpstr>EPI in Critical Illness</vt:lpstr>
      <vt:lpstr>Methods</vt:lpstr>
      <vt:lpstr>Results</vt:lpstr>
      <vt:lpstr>EPI Incidence</vt:lpstr>
      <vt:lpstr>Clinical Characteristics</vt:lpstr>
      <vt:lpstr>Risk Factors for EPI</vt:lpstr>
      <vt:lpstr>When to suspect?</vt:lpstr>
      <vt:lpstr>Effect of ILC on Enteral Nutrition Delivery in the SICU</vt:lpstr>
      <vt:lpstr>PowerPoint Presentation</vt:lpstr>
      <vt:lpstr>PowerPoint Presentation</vt:lpstr>
      <vt:lpstr>PowerPoint Presentation</vt:lpstr>
      <vt:lpstr>Shorter ICU, hospital LOS with ILC</vt:lpstr>
      <vt:lpstr>Our own pilot double-blind PRCT</vt:lpstr>
      <vt:lpstr>Clinical Scenario</vt:lpstr>
      <vt:lpstr>Most appropriate next step: </vt:lpstr>
      <vt:lpstr>Most appropriate next step: </vt:lpstr>
      <vt:lpstr>Clinical Scenario</vt:lpstr>
      <vt:lpstr>Most appropriate next step: </vt:lpstr>
      <vt:lpstr>Most appropriate next step: </vt:lpstr>
      <vt:lpstr>Learning Objectives /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Standardizing APP Billing George Kasotakis, MD MPH FACS FCCM</dc:title>
  <dc:creator>George Kasotakis, MD MPH FACS FCCM</dc:creator>
  <cp:lastModifiedBy>Kasotakis, George</cp:lastModifiedBy>
  <cp:revision>154</cp:revision>
  <dcterms:created xsi:type="dcterms:W3CDTF">2023-10-10T18:02:41Z</dcterms:created>
  <dcterms:modified xsi:type="dcterms:W3CDTF">2024-09-15T22:58:54Z</dcterms:modified>
</cp:coreProperties>
</file>