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87" r:id="rId3"/>
    <p:sldId id="297" r:id="rId4"/>
    <p:sldId id="270" r:id="rId5"/>
    <p:sldId id="298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785" autoAdjust="0"/>
    <p:restoredTop sz="94712" autoAdjust="0"/>
  </p:normalViewPr>
  <p:slideViewPr>
    <p:cSldViewPr snapToGrid="0">
      <p:cViewPr varScale="1">
        <p:scale>
          <a:sx n="114" d="100"/>
          <a:sy n="114" d="100"/>
        </p:scale>
        <p:origin x="888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1E4E4DA6-5DB2-4479-A72F-F1841AD89154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8A51C042-EE7E-4273-9681-647DF1569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718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E4DA6-5DB2-4479-A72F-F1841AD89154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1C042-EE7E-4273-9681-647DF1569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628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E4DA6-5DB2-4479-A72F-F1841AD89154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1C042-EE7E-4273-9681-647DF1569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9500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E4DA6-5DB2-4479-A72F-F1841AD89154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1C042-EE7E-4273-9681-647DF1569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1160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E4DA6-5DB2-4479-A72F-F1841AD89154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1C042-EE7E-4273-9681-647DF1569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2999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E4DA6-5DB2-4479-A72F-F1841AD89154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1C042-EE7E-4273-9681-647DF1569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1663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E4DA6-5DB2-4479-A72F-F1841AD89154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1C042-EE7E-4273-9681-647DF1569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6047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E4DA6-5DB2-4479-A72F-F1841AD89154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1C042-EE7E-4273-9681-647DF1569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957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E4DA6-5DB2-4479-A72F-F1841AD89154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1C042-EE7E-4273-9681-647DF1569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735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E4DA6-5DB2-4479-A72F-F1841AD89154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1C042-EE7E-4273-9681-647DF1569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664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E4DA6-5DB2-4479-A72F-F1841AD89154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1C042-EE7E-4273-9681-647DF1569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048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E4DA6-5DB2-4479-A72F-F1841AD89154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1C042-EE7E-4273-9681-647DF1569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597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E4DA6-5DB2-4479-A72F-F1841AD89154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1C042-EE7E-4273-9681-647DF1569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917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E4DA6-5DB2-4479-A72F-F1841AD89154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1C042-EE7E-4273-9681-647DF1569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415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E4DA6-5DB2-4479-A72F-F1841AD89154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1C042-EE7E-4273-9681-647DF1569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914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E4DA6-5DB2-4479-A72F-F1841AD89154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1C042-EE7E-4273-9681-647DF1569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760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E4DA6-5DB2-4479-A72F-F1841AD89154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1C042-EE7E-4273-9681-647DF1569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712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1E4E4DA6-5DB2-4479-A72F-F1841AD89154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8A51C042-EE7E-4273-9681-647DF1569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15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mailto:Lgodby@psvcare.org" TargetMode="External"/><Relationship Id="rId4" Type="http://schemas.openxmlformats.org/officeDocument/2006/relationships/hyperlink" Target="mailto:Npiguet@psvcare.org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0B2AC5-9A2B-43CF-8874-20D87FEAF6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5" y="1512718"/>
            <a:ext cx="8825658" cy="861420"/>
          </a:xfrm>
        </p:spPr>
        <p:txBody>
          <a:bodyPr/>
          <a:lstStyle/>
          <a:p>
            <a:r>
              <a:rPr lang="en-US" sz="40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Inova/PSV Pediatric Tumor Board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266344-891F-49FC-AE72-046727EC6F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47234" y="2327875"/>
            <a:ext cx="8825658" cy="861420"/>
          </a:xfrm>
        </p:spPr>
        <p:txBody>
          <a:bodyPr/>
          <a:lstStyle/>
          <a:p>
            <a:r>
              <a:rPr lang="en-US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August 14, 2024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CAAB6FB-0063-30FB-D71E-A03CCDED1423}"/>
              </a:ext>
            </a:extLst>
          </p:cNvPr>
          <p:cNvSpPr txBox="1"/>
          <p:nvPr/>
        </p:nvSpPr>
        <p:spPr>
          <a:xfrm>
            <a:off x="696149" y="3429000"/>
            <a:ext cx="9743270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>
                <a:solidFill>
                  <a:schemeClr val="bg2"/>
                </a:solidFill>
              </a:rPr>
              <a:t>	* Attendance: </a:t>
            </a:r>
          </a:p>
          <a:p>
            <a:r>
              <a:rPr lang="en-US" sz="2000" i="1" dirty="0">
                <a:solidFill>
                  <a:schemeClr val="bg2"/>
                </a:solidFill>
              </a:rPr>
              <a:t>			 		Sign in with </a:t>
            </a:r>
            <a:r>
              <a:rPr lang="en-US" sz="2000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full name </a:t>
            </a:r>
            <a:r>
              <a:rPr lang="en-US" sz="2000" i="1" dirty="0">
                <a:solidFill>
                  <a:schemeClr val="bg2"/>
                </a:solidFill>
              </a:rPr>
              <a:t>or add name to comments</a:t>
            </a:r>
          </a:p>
          <a:p>
            <a:r>
              <a:rPr lang="en-US" sz="2000" i="1" dirty="0">
                <a:solidFill>
                  <a:schemeClr val="bg2"/>
                </a:solidFill>
              </a:rPr>
              <a:t>	* Claim your CME</a:t>
            </a:r>
            <a:r>
              <a:rPr lang="en-US" sz="2000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:</a:t>
            </a:r>
            <a:r>
              <a:rPr lang="en-US" sz="3200" b="1" i="1" dirty="0">
                <a:solidFill>
                  <a:srgbClr val="00B050"/>
                </a:solidFill>
              </a:rPr>
              <a:t> </a:t>
            </a:r>
          </a:p>
          <a:p>
            <a:r>
              <a:rPr lang="en-US" sz="3200" b="1" i="1" dirty="0">
                <a:solidFill>
                  <a:srgbClr val="00B050"/>
                </a:solidFill>
              </a:rPr>
              <a:t>					</a:t>
            </a:r>
            <a:br>
              <a:rPr lang="en-US" sz="2000" dirty="0"/>
            </a:br>
            <a:endParaRPr lang="en-US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2EA6FE0-E24F-AAE0-0192-F13F722910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99712" y="509127"/>
            <a:ext cx="2295845" cy="676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7174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EE83230-FF9C-EE73-276C-93FF131771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36953" y="1458656"/>
            <a:ext cx="1930401" cy="550335"/>
          </a:xfrm>
        </p:spPr>
        <p:txBody>
          <a:bodyPr>
            <a:normAutofit fontScale="90000"/>
          </a:bodyPr>
          <a:lstStyle/>
          <a:p>
            <a:r>
              <a:rPr lang="en-US" dirty="0"/>
              <a:t> 4- 4:30 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51AB3B3-82E0-6BDD-637F-E653DACF5A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00279" y="600357"/>
            <a:ext cx="3859212" cy="1371600"/>
          </a:xfrm>
        </p:spPr>
        <p:txBody>
          <a:bodyPr>
            <a:normAutofit/>
          </a:bodyPr>
          <a:lstStyle/>
          <a:p>
            <a:r>
              <a:rPr lang="en-US" sz="3200" dirty="0"/>
              <a:t>TB Docket 4-5pm</a:t>
            </a:r>
          </a:p>
        </p:txBody>
      </p:sp>
      <p:sp>
        <p:nvSpPr>
          <p:cNvPr id="7" name="Title 3">
            <a:extLst>
              <a:ext uri="{FF2B5EF4-FFF2-40B4-BE49-F238E27FC236}">
                <a16:creationId xmlns:a16="http://schemas.microsoft.com/office/drawing/2014/main" id="{9FF7F120-631D-B8F1-EF75-24CBFF48608D}"/>
              </a:ext>
            </a:extLst>
          </p:cNvPr>
          <p:cNvSpPr txBox="1">
            <a:spLocks/>
          </p:cNvSpPr>
          <p:nvPr/>
        </p:nvSpPr>
        <p:spPr bwMode="gray">
          <a:xfrm>
            <a:off x="3903133" y="3910317"/>
            <a:ext cx="1845733" cy="55033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2500"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0" i="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/>
              <a:t>4:30 – 5p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44AE5C3-EABD-A57D-A7FF-FEAF6C3F256B}"/>
              </a:ext>
            </a:extLst>
          </p:cNvPr>
          <p:cNvSpPr txBox="1"/>
          <p:nvPr/>
        </p:nvSpPr>
        <p:spPr>
          <a:xfrm>
            <a:off x="5909733" y="1298415"/>
            <a:ext cx="5928840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Case review with pathology</a:t>
            </a:r>
            <a:r>
              <a:rPr lang="en-US" dirty="0"/>
              <a:t>:</a:t>
            </a:r>
          </a:p>
          <a:p>
            <a:endParaRPr lang="en-US" sz="800" dirty="0"/>
          </a:p>
          <a:p>
            <a:r>
              <a:rPr lang="en-US" dirty="0"/>
              <a:t>DAB: teen with soft tissue mass</a:t>
            </a:r>
          </a:p>
          <a:p>
            <a:r>
              <a:rPr lang="en-US" dirty="0"/>
              <a:t>HA: teen with testicular mass</a:t>
            </a:r>
          </a:p>
          <a:p>
            <a:r>
              <a:rPr lang="en-US" dirty="0"/>
              <a:t>DK: mediastinal GCT with surgical consolidation of residual mass and clinical concern for growing teratoma syndrome</a:t>
            </a:r>
          </a:p>
          <a:p>
            <a:r>
              <a:rPr lang="en-US" dirty="0"/>
              <a:t>ES: infant with pericardial mass, resected DOL#1</a:t>
            </a:r>
          </a:p>
          <a:p>
            <a:r>
              <a:rPr lang="en-US" sz="800" dirty="0"/>
              <a:t> 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94D7D6D-972D-F810-C21C-B5F758573326}"/>
              </a:ext>
            </a:extLst>
          </p:cNvPr>
          <p:cNvSpPr txBox="1"/>
          <p:nvPr/>
        </p:nvSpPr>
        <p:spPr>
          <a:xfrm>
            <a:off x="5909733" y="3553434"/>
            <a:ext cx="6282267" cy="18466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i="1" dirty="0"/>
              <a:t>Radiology Review and discussion:</a:t>
            </a:r>
          </a:p>
          <a:p>
            <a:endParaRPr lang="en-US" sz="800" dirty="0"/>
          </a:p>
          <a:p>
            <a:r>
              <a:rPr lang="en-US" dirty="0"/>
              <a:t>Radiology review of off therapy surveillance imaging with pertinent positives</a:t>
            </a:r>
            <a:endParaRPr lang="en-US" sz="800" dirty="0"/>
          </a:p>
          <a:p>
            <a:endParaRPr lang="en-US" sz="800" dirty="0"/>
          </a:p>
          <a:p>
            <a:r>
              <a:rPr lang="en-US" i="1" dirty="0">
                <a:solidFill>
                  <a:srgbClr val="92D050"/>
                </a:solidFill>
              </a:rPr>
              <a:t>Ad Hoc new inpatients </a:t>
            </a:r>
          </a:p>
          <a:p>
            <a:r>
              <a:rPr lang="en-US" dirty="0"/>
              <a:t> </a:t>
            </a:r>
          </a:p>
          <a:p>
            <a:endParaRPr lang="en-US" sz="800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48D3CC9A-51ED-933A-2372-167DC2B5B5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82934" y="64510"/>
            <a:ext cx="2295845" cy="676369"/>
          </a:xfrm>
          <a:prstGeom prst="rect">
            <a:avLst/>
          </a:prstGeom>
        </p:spPr>
      </p:pic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C90E908D-DE4E-6A15-6655-FE14038740A2}"/>
              </a:ext>
            </a:extLst>
          </p:cNvPr>
          <p:cNvCxnSpPr>
            <a:cxnSpLocks/>
          </p:cNvCxnSpPr>
          <p:nvPr/>
        </p:nvCxnSpPr>
        <p:spPr>
          <a:xfrm>
            <a:off x="6003020" y="1639773"/>
            <a:ext cx="366948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C9716AF-7795-ADBE-18A5-AC6E35A5AB37}"/>
              </a:ext>
            </a:extLst>
          </p:cNvPr>
          <p:cNvCxnSpPr>
            <a:cxnSpLocks/>
          </p:cNvCxnSpPr>
          <p:nvPr/>
        </p:nvCxnSpPr>
        <p:spPr>
          <a:xfrm>
            <a:off x="6003020" y="3922343"/>
            <a:ext cx="3835247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7825FEFA-497C-95A9-733C-D8262DF1973C}"/>
              </a:ext>
            </a:extLst>
          </p:cNvPr>
          <p:cNvSpPr txBox="1"/>
          <p:nvPr/>
        </p:nvSpPr>
        <p:spPr>
          <a:xfrm>
            <a:off x="763398" y="6056851"/>
            <a:ext cx="14189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rgbClr val="92D050"/>
                </a:solidFill>
              </a:rPr>
              <a:t>CME Code</a:t>
            </a:r>
          </a:p>
        </p:txBody>
      </p:sp>
    </p:spTree>
    <p:extLst>
      <p:ext uri="{BB962C8B-B14F-4D97-AF65-F5344CB8AC3E}">
        <p14:creationId xmlns:p14="http://schemas.microsoft.com/office/powerpoint/2010/main" val="6266520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D1045EB-DBD9-8CC8-D57F-2BED36E6425E}"/>
              </a:ext>
            </a:extLst>
          </p:cNvPr>
          <p:cNvSpPr txBox="1"/>
          <p:nvPr/>
        </p:nvSpPr>
        <p:spPr>
          <a:xfrm>
            <a:off x="972934" y="394924"/>
            <a:ext cx="994934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en-US" dirty="0"/>
              <a:t>Cases </a:t>
            </a:r>
          </a:p>
        </p:txBody>
      </p:sp>
    </p:spTree>
    <p:extLst>
      <p:ext uri="{BB962C8B-B14F-4D97-AF65-F5344CB8AC3E}">
        <p14:creationId xmlns:p14="http://schemas.microsoft.com/office/powerpoint/2010/main" val="18830047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1030">
            <a:extLst>
              <a:ext uri="{FF2B5EF4-FFF2-40B4-BE49-F238E27FC236}">
                <a16:creationId xmlns:a16="http://schemas.microsoft.com/office/drawing/2014/main" id="{EC9DECE0-DF60-48D3-8609-3B57BC205F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>
              <a:duotone>
                <a:schemeClr val="dk2">
                  <a:shade val="62000"/>
                  <a:hueMod val="108000"/>
                  <a:satMod val="164000"/>
                  <a:lumMod val="69000"/>
                </a:schemeClr>
                <a:schemeClr val="dk2">
                  <a:tint val="96000"/>
                  <a:hueMod val="90000"/>
                  <a:satMod val="130000"/>
                  <a:lumMod val="134000"/>
                </a:schemeClr>
              </a:duotone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033" name="Freeform 5">
            <a:extLst>
              <a:ext uri="{FF2B5EF4-FFF2-40B4-BE49-F238E27FC236}">
                <a16:creationId xmlns:a16="http://schemas.microsoft.com/office/drawing/2014/main" id="{A8662D65-524C-4C29-9262-C51E2EF6A3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0" y="1587"/>
            <a:ext cx="12192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2B34AA6C-7F34-2EBE-C173-50FD25B76CD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duotone>
              <a:prstClr val="black"/>
              <a:schemeClr val="tx2">
                <a:tint val="45000"/>
                <a:satMod val="400000"/>
              </a:schemeClr>
            </a:duotone>
            <a:alphaModFix amt="1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090" b="14871"/>
          <a:stretch/>
        </p:blipFill>
        <p:spPr bwMode="auto">
          <a:xfrm>
            <a:off x="474133" y="467783"/>
            <a:ext cx="11243734" cy="5922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8A2C3E0-3620-40AE-A2E3-B0F9A34B0E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9286" y="639613"/>
            <a:ext cx="8761413" cy="706964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Pediatric Tumor Board </a:t>
            </a:r>
          </a:p>
        </p:txBody>
      </p:sp>
      <p:sp>
        <p:nvSpPr>
          <p:cNvPr id="1035" name="Rectangle 1034">
            <a:extLst>
              <a:ext uri="{FF2B5EF4-FFF2-40B4-BE49-F238E27FC236}">
                <a16:creationId xmlns:a16="http://schemas.microsoft.com/office/drawing/2014/main" id="{2048CA64-9290-42A8-9F4F-75B9F31CA1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44" name="Content Placeholder 2">
            <a:extLst>
              <a:ext uri="{FF2B5EF4-FFF2-40B4-BE49-F238E27FC236}">
                <a16:creationId xmlns:a16="http://schemas.microsoft.com/office/drawing/2014/main" id="{E702761C-5C8B-42B1-A7AB-06359E4B5B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5" y="1518407"/>
            <a:ext cx="7745764" cy="3967993"/>
          </a:xfrm>
        </p:spPr>
        <p:txBody>
          <a:bodyPr anchor="ctr">
            <a:normAutofit/>
          </a:bodyPr>
          <a:lstStyle/>
          <a:p>
            <a:r>
              <a:rPr lang="en-US" b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Claim your CME</a:t>
            </a:r>
          </a:p>
          <a:p>
            <a:endParaRPr lang="en-US" b="1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r>
              <a:rPr lang="en-US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2</a:t>
            </a:r>
            <a:r>
              <a:rPr lang="en-US" baseline="300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nd</a:t>
            </a:r>
            <a:r>
              <a:rPr lang="en-US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 and 4</a:t>
            </a:r>
            <a:r>
              <a:rPr lang="en-US" baseline="300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th</a:t>
            </a:r>
            <a:r>
              <a:rPr lang="en-US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 Wednesdays from 4 - 5pm </a:t>
            </a:r>
          </a:p>
          <a:p>
            <a:pPr lvl="1"/>
            <a:r>
              <a:rPr lang="en-US" b="1">
                <a:solidFill>
                  <a:schemeClr val="accent6">
                    <a:lumMod val="20000"/>
                    <a:lumOff val="80000"/>
                  </a:schemeClr>
                </a:solidFill>
                <a:sym typeface="Wingdings" panose="05000000000000000000" pitchFamily="2" charset="2"/>
              </a:rPr>
              <a:t>Aug 14</a:t>
            </a:r>
            <a:r>
              <a:rPr lang="en-US" b="1" baseline="30000">
                <a:solidFill>
                  <a:schemeClr val="accent6">
                    <a:lumMod val="20000"/>
                    <a:lumOff val="80000"/>
                  </a:schemeClr>
                </a:solidFill>
                <a:sym typeface="Wingdings" panose="05000000000000000000" pitchFamily="2" charset="2"/>
              </a:rPr>
              <a:t>th</a:t>
            </a:r>
            <a:r>
              <a:rPr lang="en-US" b="1">
                <a:solidFill>
                  <a:schemeClr val="accent6">
                    <a:lumMod val="20000"/>
                    <a:lumOff val="80000"/>
                  </a:schemeClr>
                </a:solidFill>
                <a:sym typeface="Wingdings" panose="05000000000000000000" pitchFamily="2" charset="2"/>
              </a:rPr>
              <a:t> and 28</a:t>
            </a:r>
            <a:r>
              <a:rPr lang="en-US" b="1" baseline="30000">
                <a:solidFill>
                  <a:schemeClr val="accent6">
                    <a:lumMod val="20000"/>
                    <a:lumOff val="80000"/>
                  </a:schemeClr>
                </a:solidFill>
                <a:sym typeface="Wingdings" panose="05000000000000000000" pitchFamily="2" charset="2"/>
              </a:rPr>
              <a:t>th</a:t>
            </a:r>
            <a:r>
              <a:rPr lang="en-US" b="1">
                <a:solidFill>
                  <a:schemeClr val="accent6">
                    <a:lumMod val="20000"/>
                    <a:lumOff val="80000"/>
                  </a:schemeClr>
                </a:solidFill>
                <a:sym typeface="Wingdings" panose="05000000000000000000" pitchFamily="2" charset="2"/>
              </a:rPr>
              <a:t> </a:t>
            </a:r>
            <a:endParaRPr lang="en-US" b="1" dirty="0">
              <a:solidFill>
                <a:schemeClr val="accent6">
                  <a:lumMod val="20000"/>
                  <a:lumOff val="80000"/>
                </a:schemeClr>
              </a:solidFill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US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Submit a case: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Email:  </a:t>
            </a:r>
            <a:r>
              <a:rPr lang="en-US" dirty="0">
                <a:solidFill>
                  <a:schemeClr val="accent6">
                    <a:lumMod val="20000"/>
                    <a:lumOff val="80000"/>
                  </a:schemeClr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Npiguet@psvcare.org</a:t>
            </a:r>
            <a:r>
              <a:rPr lang="en-US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 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	     </a:t>
            </a:r>
            <a:r>
              <a:rPr lang="en-US" dirty="0">
                <a:solidFill>
                  <a:schemeClr val="accent6">
                    <a:lumMod val="20000"/>
                    <a:lumOff val="80000"/>
                  </a:schemeClr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Lgodby@psvcare.org</a:t>
            </a:r>
            <a:r>
              <a:rPr lang="en-US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BF05415-2F7C-5CB3-903F-203CFBF86C0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799712" y="509127"/>
            <a:ext cx="2295845" cy="676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74448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197044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29082</TotalTime>
  <Words>157</Words>
  <Application>Microsoft Office PowerPoint</Application>
  <PresentationFormat>Widescreen</PresentationFormat>
  <Paragraphs>33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Century Gothic</vt:lpstr>
      <vt:lpstr>Wingdings</vt:lpstr>
      <vt:lpstr>Wingdings 3</vt:lpstr>
      <vt:lpstr>Ion Boardroom</vt:lpstr>
      <vt:lpstr>Inova/PSV Pediatric Tumor Board</vt:lpstr>
      <vt:lpstr> 4- 4:30 </vt:lpstr>
      <vt:lpstr>PowerPoint Presentation</vt:lpstr>
      <vt:lpstr>Pediatric Tumor Board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Tumor Board</dc:title>
  <dc:creator>Piguet, Niccole B.</dc:creator>
  <cp:lastModifiedBy>Piguet, Niccole</cp:lastModifiedBy>
  <cp:revision>148</cp:revision>
  <dcterms:created xsi:type="dcterms:W3CDTF">2022-12-07T21:31:43Z</dcterms:created>
  <dcterms:modified xsi:type="dcterms:W3CDTF">2024-08-07T21:41:41Z</dcterms:modified>
</cp:coreProperties>
</file>